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6" r:id="rId2"/>
    <p:sldId id="277" r:id="rId3"/>
    <p:sldId id="293" r:id="rId4"/>
    <p:sldId id="287" r:id="rId5"/>
    <p:sldId id="288" r:id="rId6"/>
    <p:sldId id="289" r:id="rId7"/>
    <p:sldId id="291" r:id="rId8"/>
    <p:sldId id="295" r:id="rId9"/>
    <p:sldId id="2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5"/>
    <p:restoredTop sz="94268"/>
  </p:normalViewPr>
  <p:slideViewPr>
    <p:cSldViewPr snapToGrid="0" snapToObjects="1">
      <p:cViewPr>
        <p:scale>
          <a:sx n="70" d="100"/>
          <a:sy n="70" d="100"/>
        </p:scale>
        <p:origin x="124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305B5-95FF-FA41-95DD-DAEC8D11824F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B84AC-12A0-B144-BA64-0673019641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9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9E25C1-252D-F747-91AB-ABEE8240D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C24A3B-C547-8442-ADCD-C5AB5AF5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D7F073-B55E-6641-8B68-94EE2151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C793E5-6936-FA44-8E88-AC6C993D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5F4BFEF-DF8B-7046-A6EE-BF0AFE28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31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13F777-44AE-8143-AFA2-F42D61E7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8CBC900-B8ED-5940-B7C4-2141E8494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65D70C-57A7-C247-B1F7-A28E95C4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513617-D9BE-4B4B-8E61-97B56B641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F7EC44-0652-5C42-BA93-C9D553555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8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F32BDA0-8EDB-3840-A818-5981E13CB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648BF5C-12D0-E14A-AF14-51265E4B7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0365A2-0AAA-064F-94B9-6367BC29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C838BC-7CF1-BC49-8BFA-BC15B2B0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D032D26-4E4A-B84F-B697-AAE9BF29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1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71DD41-A3BC-F44C-87C9-A8B74B3D5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9504D9-2A61-6541-A43A-C8DC036AE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9564DF-9BEF-9848-92F5-688916E2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919364-41E2-424C-8F3A-3600F0A46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66DD22-BA83-F140-9F7A-896427AC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1744F6-9449-6A43-8A4D-03BB7951A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94CAE97-CC49-6F40-8067-E0CBD36CB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10F31D-7751-8C4F-B1C3-7F35D454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6980D4-21EA-BA41-A5A0-0803720F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3DF93E-BC58-B546-A158-DF31AA86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931028-5C54-FA4C-AB82-EFC10A86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F19B8C-9B93-2C40-9C20-4494029B5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7EEEA5E-16E3-C540-80E5-FFA0EC5B2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3AFCFBA-A943-AA4C-BE08-E84DD71C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F05252-30B7-6248-BF4F-45B2B9587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E73C3EB-1538-8948-8418-7ED3590EC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5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7F2A01-7333-4340-B295-60ADD1053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A2A11F-99AC-7944-A499-E098206AD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4AF84C-9EE8-0041-87C4-8743B743E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27CB6BA-C735-1F4F-84D5-091489AC6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6BF844E-89AF-0D46-919A-F3D051F0E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A376057-D2C6-1946-B20A-B43733A4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B78BC10-FCAA-D140-8B6B-C9F98FCE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B6D19A5-0D2B-1347-AAB7-1B18FE81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5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04F820-C917-3645-B19D-FA4AD209B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C6C4016-DD4A-8B42-9F33-1AD8E755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860FE37-9282-104F-8FB1-CCF68956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ABEE0FC-E91C-0443-96A9-752C8A7A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F2D9429-B0CD-7F44-A0E0-4CDF0CFE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D336BE3-AFA0-0D4F-97D5-44BE14B4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0C602E8-6F1D-7A45-A419-22298426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7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5D8A75-A91B-8C42-94C9-366DAE08C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919A17-6FD6-144E-ACEB-C66BBA005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BF058BC-0A5E-784A-A71F-D0DB66FA6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9885839-39D2-9642-8EC0-EFE1688F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C6D883A-BA61-A744-8FB2-91CB6BE6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591186-708C-1B4D-B923-2D657F22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7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99F36C-D6A9-144C-8951-24D6D0DC0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79342BA-49A5-EF46-A3EA-D7FDCD05A6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91513ED-DA14-5041-AA63-8CE73A9F1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D9658F6-3F71-444B-84D2-3518E9930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1063D7-5894-774E-BEE2-C09C5F7C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9E7E42B-3C4A-7F41-8759-FE55633C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EECD7EA-D251-F749-8D56-1F90B87AE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C5CDFFC-08DF-1B47-95A1-BDB0D439F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EA6AB2-38C2-B048-91FD-7776C2D4A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EE6B1-69C6-1842-8C5B-0F0CAAB49422}" type="datetimeFigureOut">
              <a:rPr lang="en-US" smtClean="0"/>
              <a:t>8/14/20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6F5533-70AD-954E-B66F-7DD801C7C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3E03D3-8F1E-D849-804C-ED597FC08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45AE-5C0F-3A48-A111-6740EE65DA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4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3525"/>
            <a:ext cx="5486400" cy="561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Supplementary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181100"/>
            <a:ext cx="11558016" cy="4995863"/>
          </a:xfrm>
        </p:spPr>
        <p:txBody>
          <a:bodyPr>
            <a:normAutofit/>
          </a:bodyPr>
          <a:lstStyle/>
          <a:p>
            <a:r>
              <a:rPr lang="en-US" dirty="0" smtClean="0"/>
              <a:t>Sup. Figure 1. Bar plots of number of diagnoses/conditions per phecode category</a:t>
            </a:r>
          </a:p>
          <a:p>
            <a:r>
              <a:rPr lang="en-US" dirty="0" smtClean="0"/>
              <a:t>Sup. Figure 2. PheWAS plot of conditions associated with string instruments players</a:t>
            </a:r>
          </a:p>
          <a:p>
            <a:r>
              <a:rPr lang="en-US" dirty="0" smtClean="0"/>
              <a:t>Sup. Figure 3. PheWAS plot of conditions </a:t>
            </a:r>
            <a:r>
              <a:rPr lang="en-US" dirty="0"/>
              <a:t>associated with </a:t>
            </a:r>
            <a:r>
              <a:rPr lang="en-US" dirty="0" smtClean="0"/>
              <a:t>percussionists</a:t>
            </a:r>
          </a:p>
          <a:p>
            <a:r>
              <a:rPr lang="en-US" dirty="0" smtClean="0"/>
              <a:t>Sup. Figure 4. PheWAS plot </a:t>
            </a:r>
            <a:r>
              <a:rPr lang="en-US" dirty="0"/>
              <a:t>of conditions associated </a:t>
            </a:r>
            <a:r>
              <a:rPr lang="en-US" dirty="0" smtClean="0"/>
              <a:t>wit keyboard players</a:t>
            </a:r>
          </a:p>
          <a:p>
            <a:r>
              <a:rPr lang="en-US" dirty="0"/>
              <a:t>Sup. Figure </a:t>
            </a:r>
            <a:r>
              <a:rPr lang="en-US" dirty="0" smtClean="0"/>
              <a:t>5. </a:t>
            </a:r>
            <a:r>
              <a:rPr lang="en-US" dirty="0"/>
              <a:t>PheWAS plot of </a:t>
            </a:r>
            <a:r>
              <a:rPr lang="en-US" dirty="0" smtClean="0"/>
              <a:t>conditions associated with brass players</a:t>
            </a:r>
            <a:endParaRPr lang="en-US" dirty="0"/>
          </a:p>
          <a:p>
            <a:r>
              <a:rPr lang="en-US" dirty="0"/>
              <a:t>Sup. Figure </a:t>
            </a:r>
            <a:r>
              <a:rPr lang="en-US" dirty="0" smtClean="0"/>
              <a:t>6. </a:t>
            </a:r>
            <a:r>
              <a:rPr lang="en-US" dirty="0"/>
              <a:t>PheWAS plot of conditions associated with </a:t>
            </a:r>
            <a:r>
              <a:rPr lang="en-US" dirty="0" smtClean="0"/>
              <a:t>woodwind players</a:t>
            </a:r>
            <a:endParaRPr lang="en-US" dirty="0"/>
          </a:p>
          <a:p>
            <a:r>
              <a:rPr lang="en-US" dirty="0"/>
              <a:t>Sup. Figure </a:t>
            </a:r>
            <a:r>
              <a:rPr lang="en-US" dirty="0" smtClean="0"/>
              <a:t>7. </a:t>
            </a:r>
            <a:r>
              <a:rPr lang="en-US" dirty="0"/>
              <a:t>PheWAS plot of </a:t>
            </a:r>
            <a:r>
              <a:rPr lang="en-US" dirty="0" smtClean="0"/>
              <a:t>vocalists</a:t>
            </a:r>
            <a:endParaRPr lang="en-US" dirty="0"/>
          </a:p>
          <a:p>
            <a:r>
              <a:rPr lang="en-US" dirty="0"/>
              <a:t>Sup. Figure </a:t>
            </a:r>
            <a:r>
              <a:rPr lang="en-US" dirty="0" smtClean="0"/>
              <a:t>8. </a:t>
            </a:r>
            <a:r>
              <a:rPr lang="en-US" dirty="0"/>
              <a:t>PheWAS plot of </a:t>
            </a:r>
            <a:r>
              <a:rPr lang="en-US" dirty="0" smtClean="0"/>
              <a:t>child musicians, ages 5 to 17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6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93701"/>
            <a:ext cx="10947400" cy="723900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latin typeface="Calibri" charset="0"/>
                <a:ea typeface="Calibri" charset="0"/>
                <a:cs typeface="Calibri" charset="0"/>
              </a:rPr>
              <a:t>Supplementary Figure 1. </a:t>
            </a:r>
            <a:r>
              <a:rPr lang="en-US" sz="2200" b="1" dirty="0">
                <a:latin typeface="Calibri" charset="0"/>
                <a:ea typeface="Calibri" charset="0"/>
                <a:cs typeface="Calibri" charset="0"/>
              </a:rPr>
              <a:t>Bar plots of number of </a:t>
            </a:r>
            <a:r>
              <a:rPr lang="en-US" sz="2200" b="1" dirty="0" smtClean="0">
                <a:latin typeface="Calibri" charset="0"/>
                <a:ea typeface="Calibri" charset="0"/>
                <a:cs typeface="Calibri" charset="0"/>
              </a:rPr>
              <a:t>diagnoses/conditions </a:t>
            </a:r>
            <a:r>
              <a:rPr lang="en-US" sz="2200" b="1" dirty="0">
                <a:latin typeface="Calibri" charset="0"/>
                <a:ea typeface="Calibri" charset="0"/>
                <a:cs typeface="Calibri" charset="0"/>
              </a:rPr>
              <a:t>per </a:t>
            </a:r>
            <a:r>
              <a:rPr lang="en-US" sz="2200" b="1" dirty="0" smtClean="0">
                <a:latin typeface="Calibri" charset="0"/>
                <a:ea typeface="Calibri" charset="0"/>
                <a:cs typeface="Calibri" charset="0"/>
              </a:rPr>
              <a:t>phenotype </a:t>
            </a:r>
            <a:r>
              <a:rPr lang="en-US" sz="2200" b="1" dirty="0">
                <a:latin typeface="Calibri" charset="0"/>
                <a:ea typeface="Calibri" charset="0"/>
                <a:cs typeface="Calibri" charset="0"/>
              </a:rPr>
              <a:t>category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n-US" b="1" dirty="0">
                <a:latin typeface="Calibri" charset="0"/>
                <a:ea typeface="Calibri" charset="0"/>
                <a:cs typeface="Calibri" charset="0"/>
              </a:rPr>
            </a:br>
            <a:endParaRPr lang="en-US" b="1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9" y="1117602"/>
            <a:ext cx="10763491" cy="4647868"/>
          </a:xfrm>
        </p:spPr>
      </p:pic>
    </p:spTree>
    <p:extLst>
      <p:ext uri="{BB962C8B-B14F-4D97-AF65-F5344CB8AC3E}">
        <p14:creationId xmlns:p14="http://schemas.microsoft.com/office/powerpoint/2010/main" val="40572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099" y="292100"/>
            <a:ext cx="6881885" cy="6227763"/>
          </a:xfrm>
        </p:spPr>
      </p:pic>
      <p:sp>
        <p:nvSpPr>
          <p:cNvPr id="28" name="TextBox 27"/>
          <p:cNvSpPr txBox="1"/>
          <p:nvPr/>
        </p:nvSpPr>
        <p:spPr>
          <a:xfrm>
            <a:off x="784998" y="1899195"/>
            <a:ext cx="44831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Supplementary figure 2. </a:t>
            </a:r>
            <a:r>
              <a:rPr lang="en-US" b="1" dirty="0"/>
              <a:t>PheWAS plot of </a:t>
            </a:r>
            <a:r>
              <a:rPr lang="en-US" b="1" dirty="0" smtClean="0"/>
              <a:t>conditions associated string instrument players </a:t>
            </a:r>
            <a:r>
              <a:rPr lang="en-US" b="1" dirty="0"/>
              <a:t>(green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taking into account all analyses (</a:t>
            </a:r>
            <a:r>
              <a:rPr lang="en-US" b="1" dirty="0" smtClean="0"/>
              <a:t>7.6 </a:t>
            </a:r>
            <a:r>
              <a:rPr lang="en-US" b="1" dirty="0"/>
              <a:t>x 10</a:t>
            </a:r>
            <a:r>
              <a:rPr lang="en-US" b="1" baseline="30000" dirty="0"/>
              <a:t>-6</a:t>
            </a:r>
            <a:r>
              <a:rPr lang="en-US" b="1" dirty="0"/>
              <a:t>), red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based on </a:t>
            </a:r>
            <a:r>
              <a:rPr lang="en-US" b="1" dirty="0" smtClean="0"/>
              <a:t>the specific PheWAS, </a:t>
            </a:r>
            <a:r>
              <a:rPr lang="en-US" b="1" dirty="0"/>
              <a:t>and blue line represents suggestive significant line)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936" y="258661"/>
            <a:ext cx="6647364" cy="6312002"/>
          </a:xfrm>
        </p:spPr>
      </p:pic>
      <p:sp>
        <p:nvSpPr>
          <p:cNvPr id="26" name="TextBox 25"/>
          <p:cNvSpPr txBox="1"/>
          <p:nvPr/>
        </p:nvSpPr>
        <p:spPr>
          <a:xfrm>
            <a:off x="825499" y="1773197"/>
            <a:ext cx="41655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Supplementary figure 3. </a:t>
            </a:r>
            <a:r>
              <a:rPr lang="en-US" b="1" dirty="0"/>
              <a:t>PheWAS plot of </a:t>
            </a:r>
            <a:r>
              <a:rPr lang="en-US" b="1" dirty="0" smtClean="0"/>
              <a:t>conditions associated with percussionists (green </a:t>
            </a:r>
            <a:r>
              <a:rPr lang="en-US" b="1" dirty="0"/>
              <a:t>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taking into account all analyses (</a:t>
            </a:r>
            <a:r>
              <a:rPr lang="en-US" b="1" dirty="0" smtClean="0"/>
              <a:t>7.6 </a:t>
            </a:r>
            <a:r>
              <a:rPr lang="en-US" b="1" dirty="0"/>
              <a:t>x 10</a:t>
            </a:r>
            <a:r>
              <a:rPr lang="en-US" b="1" baseline="30000" dirty="0"/>
              <a:t>-6</a:t>
            </a:r>
            <a:r>
              <a:rPr lang="en-US" b="1" dirty="0"/>
              <a:t>), red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based on specific analysis, and blue line represents suggestive significant line)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7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00" y="368300"/>
            <a:ext cx="6705275" cy="6274059"/>
          </a:xfrm>
        </p:spPr>
      </p:pic>
      <p:sp>
        <p:nvSpPr>
          <p:cNvPr id="23" name="TextBox 22"/>
          <p:cNvSpPr txBox="1"/>
          <p:nvPr/>
        </p:nvSpPr>
        <p:spPr>
          <a:xfrm>
            <a:off x="799033" y="2088774"/>
            <a:ext cx="3923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Supplementary figure 4. </a:t>
            </a:r>
            <a:r>
              <a:rPr lang="en-US" b="1" dirty="0"/>
              <a:t>PheWAS plot of </a:t>
            </a:r>
            <a:r>
              <a:rPr lang="en-US" b="1" dirty="0" smtClean="0"/>
              <a:t>conditions associated with keyboard players (</a:t>
            </a:r>
            <a:r>
              <a:rPr lang="en-US" b="1" dirty="0"/>
              <a:t>green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taking into account all analyses (</a:t>
            </a:r>
            <a:r>
              <a:rPr lang="en-US" b="1" dirty="0" smtClean="0"/>
              <a:t>7.6 </a:t>
            </a:r>
            <a:r>
              <a:rPr lang="en-US" b="1" dirty="0"/>
              <a:t>x 10</a:t>
            </a:r>
            <a:r>
              <a:rPr lang="en-US" b="1" baseline="30000" dirty="0"/>
              <a:t>-6</a:t>
            </a:r>
            <a:r>
              <a:rPr lang="en-US" b="1" dirty="0"/>
              <a:t>), red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based on specific analysis, and blue line represents suggestive significant line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261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00" y="177800"/>
            <a:ext cx="6795538" cy="6477465"/>
          </a:xfrm>
        </p:spPr>
      </p:pic>
      <p:sp>
        <p:nvSpPr>
          <p:cNvPr id="13" name="TextBox 12"/>
          <p:cNvSpPr txBox="1"/>
          <p:nvPr/>
        </p:nvSpPr>
        <p:spPr>
          <a:xfrm>
            <a:off x="558800" y="1834815"/>
            <a:ext cx="43812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Supplementary figure 5. </a:t>
            </a:r>
            <a:r>
              <a:rPr lang="en-US" b="1" dirty="0"/>
              <a:t>PheWAS plot of </a:t>
            </a:r>
            <a:r>
              <a:rPr lang="en-US" b="1" dirty="0" smtClean="0"/>
              <a:t>conditions associated with brass players </a:t>
            </a:r>
            <a:r>
              <a:rPr lang="en-US" b="1" dirty="0"/>
              <a:t>(green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taking into account all analyses (</a:t>
            </a:r>
            <a:r>
              <a:rPr lang="en-US" b="1" dirty="0" smtClean="0"/>
              <a:t>7.6 </a:t>
            </a:r>
            <a:r>
              <a:rPr lang="en-US" b="1" dirty="0"/>
              <a:t>x 10</a:t>
            </a:r>
            <a:r>
              <a:rPr lang="en-US" b="1" baseline="30000" dirty="0"/>
              <a:t>-6</a:t>
            </a:r>
            <a:r>
              <a:rPr lang="en-US" b="1" dirty="0"/>
              <a:t>), red line represents B</a:t>
            </a:r>
            <a:r>
              <a:rPr lang="en-US" b="1" dirty="0" smtClean="0"/>
              <a:t>onferroni </a:t>
            </a:r>
            <a:r>
              <a:rPr lang="en-US" b="1" dirty="0"/>
              <a:t>correction threshold based on specific analysis, and blue line represents suggestive significant line)</a:t>
            </a:r>
          </a:p>
          <a:p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504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014" y="330200"/>
            <a:ext cx="6338186" cy="6407277"/>
          </a:xfrm>
        </p:spPr>
      </p:pic>
      <p:sp>
        <p:nvSpPr>
          <p:cNvPr id="13" name="Title 3"/>
          <p:cNvSpPr txBox="1">
            <a:spLocks noGrp="1"/>
          </p:cNvSpPr>
          <p:nvPr>
            <p:ph type="title"/>
          </p:nvPr>
        </p:nvSpPr>
        <p:spPr>
          <a:xfrm>
            <a:off x="546100" y="1898023"/>
            <a:ext cx="46101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Supplementary figure 6. </a:t>
            </a:r>
            <a:r>
              <a:rPr lang="en-US" sz="1800" b="1" dirty="0">
                <a:latin typeface="+mn-lt"/>
              </a:rPr>
              <a:t>PheWAS plot of </a:t>
            </a:r>
            <a:r>
              <a:rPr lang="en-US" sz="1800" b="1" dirty="0" smtClean="0">
                <a:latin typeface="+mn-lt"/>
              </a:rPr>
              <a:t>conditions associated with woodwind players (green line represents </a:t>
            </a:r>
            <a:r>
              <a:rPr lang="en-US" sz="1800" b="1" dirty="0">
                <a:latin typeface="+mn-lt"/>
              </a:rPr>
              <a:t>B</a:t>
            </a:r>
            <a:r>
              <a:rPr lang="en-US" sz="1800" b="1" dirty="0" smtClean="0">
                <a:latin typeface="+mn-lt"/>
              </a:rPr>
              <a:t>onferroni correction threshold taking into account all analyses (7.6 x 10</a:t>
            </a:r>
            <a:r>
              <a:rPr lang="en-US" sz="1800" b="1" baseline="30000" dirty="0" smtClean="0">
                <a:latin typeface="+mn-lt"/>
              </a:rPr>
              <a:t>-6</a:t>
            </a:r>
            <a:r>
              <a:rPr lang="en-US" sz="1800" b="1" dirty="0" smtClean="0">
                <a:latin typeface="+mn-lt"/>
              </a:rPr>
              <a:t>), red line represents </a:t>
            </a:r>
            <a:r>
              <a:rPr lang="en-US" sz="1800" b="1" dirty="0">
                <a:latin typeface="+mn-lt"/>
              </a:rPr>
              <a:t>B</a:t>
            </a:r>
            <a:r>
              <a:rPr lang="en-US" sz="1800" b="1" dirty="0" smtClean="0">
                <a:latin typeface="+mn-lt"/>
              </a:rPr>
              <a:t>onferroni correction threshold based on specific analysis, and blue line represents suggestive significant line)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018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894" y="570272"/>
            <a:ext cx="6507822" cy="5987844"/>
          </a:xfrm>
        </p:spPr>
      </p:pic>
      <p:sp>
        <p:nvSpPr>
          <p:cNvPr id="18" name="Title 3"/>
          <p:cNvSpPr txBox="1">
            <a:spLocks noGrp="1"/>
          </p:cNvSpPr>
          <p:nvPr>
            <p:ph type="title"/>
          </p:nvPr>
        </p:nvSpPr>
        <p:spPr>
          <a:xfrm>
            <a:off x="546100" y="2016007"/>
            <a:ext cx="46101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Supplementary figure 7. </a:t>
            </a:r>
            <a:r>
              <a:rPr lang="en-US" sz="1800" b="1" dirty="0">
                <a:latin typeface="+mn-lt"/>
              </a:rPr>
              <a:t>PheWAS plot of </a:t>
            </a:r>
            <a:r>
              <a:rPr lang="en-US" sz="1800" b="1" dirty="0" smtClean="0">
                <a:latin typeface="+mn-lt"/>
              </a:rPr>
              <a:t>conditions associated with vocalists (green line represents </a:t>
            </a:r>
            <a:r>
              <a:rPr lang="en-US" sz="1800" b="1" dirty="0">
                <a:latin typeface="+mn-lt"/>
              </a:rPr>
              <a:t>B</a:t>
            </a:r>
            <a:r>
              <a:rPr lang="en-US" sz="1800" b="1" dirty="0" smtClean="0">
                <a:latin typeface="+mn-lt"/>
              </a:rPr>
              <a:t>onferroni correction threshold taking into account all analyses (7.6 x 10</a:t>
            </a:r>
            <a:r>
              <a:rPr lang="en-US" sz="1800" b="1" baseline="30000" dirty="0" smtClean="0">
                <a:latin typeface="+mn-lt"/>
              </a:rPr>
              <a:t>-6</a:t>
            </a:r>
            <a:r>
              <a:rPr lang="en-US" sz="1800" b="1" dirty="0" smtClean="0">
                <a:latin typeface="+mn-lt"/>
              </a:rPr>
              <a:t>), red line represents </a:t>
            </a:r>
            <a:r>
              <a:rPr lang="en-US" sz="1800" b="1" dirty="0">
                <a:latin typeface="+mn-lt"/>
              </a:rPr>
              <a:t>B</a:t>
            </a:r>
            <a:r>
              <a:rPr lang="en-US" sz="1800" b="1" dirty="0" smtClean="0">
                <a:latin typeface="+mn-lt"/>
              </a:rPr>
              <a:t>onferroni correction threshold based on specific analysis, and blue line represents suggestive significant line)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722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"/>
          <a:stretch/>
        </p:blipFill>
        <p:spPr>
          <a:xfrm>
            <a:off x="5326990" y="353960"/>
            <a:ext cx="6481552" cy="6056671"/>
          </a:xfrm>
        </p:spPr>
      </p:pic>
      <p:sp>
        <p:nvSpPr>
          <p:cNvPr id="33" name="Title 3"/>
          <p:cNvSpPr txBox="1">
            <a:spLocks noGrp="1"/>
          </p:cNvSpPr>
          <p:nvPr>
            <p:ph type="title"/>
          </p:nvPr>
        </p:nvSpPr>
        <p:spPr>
          <a:xfrm>
            <a:off x="503940" y="1947007"/>
            <a:ext cx="461010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Supplementary figure 8. </a:t>
            </a:r>
            <a:r>
              <a:rPr lang="en-US" sz="1800" b="1" dirty="0">
                <a:latin typeface="+mn-lt"/>
              </a:rPr>
              <a:t>PheWAS plot of </a:t>
            </a:r>
            <a:r>
              <a:rPr lang="en-US" sz="1800" b="1" dirty="0" smtClean="0">
                <a:latin typeface="+mn-lt"/>
              </a:rPr>
              <a:t>conditions associated with child musicians, ages 5 to 17 (green </a:t>
            </a:r>
            <a:r>
              <a:rPr lang="en-US" sz="1800" b="1" dirty="0">
                <a:latin typeface="+mn-lt"/>
              </a:rPr>
              <a:t>line represents B</a:t>
            </a:r>
            <a:r>
              <a:rPr lang="en-US" sz="1800" b="1" dirty="0" smtClean="0">
                <a:latin typeface="+mn-lt"/>
              </a:rPr>
              <a:t>onferroni </a:t>
            </a:r>
            <a:r>
              <a:rPr lang="en-US" sz="1800" b="1" dirty="0">
                <a:latin typeface="+mn-lt"/>
              </a:rPr>
              <a:t>correction threshold taking into account all analyses (</a:t>
            </a:r>
            <a:r>
              <a:rPr lang="en-US" sz="1800" b="1" dirty="0" smtClean="0">
                <a:latin typeface="+mn-lt"/>
              </a:rPr>
              <a:t>7.6 </a:t>
            </a:r>
            <a:r>
              <a:rPr lang="en-US" sz="1800" b="1" dirty="0">
                <a:latin typeface="+mn-lt"/>
              </a:rPr>
              <a:t>x 10</a:t>
            </a:r>
            <a:r>
              <a:rPr lang="en-US" sz="1800" b="1" baseline="30000" dirty="0">
                <a:latin typeface="+mn-lt"/>
              </a:rPr>
              <a:t>-6</a:t>
            </a:r>
            <a:r>
              <a:rPr lang="en-US" sz="1800" b="1" dirty="0">
                <a:latin typeface="+mn-lt"/>
              </a:rPr>
              <a:t>), red line represents B</a:t>
            </a:r>
            <a:r>
              <a:rPr lang="en-US" sz="1800" b="1" dirty="0" smtClean="0">
                <a:latin typeface="+mn-lt"/>
              </a:rPr>
              <a:t>onferroni </a:t>
            </a:r>
            <a:r>
              <a:rPr lang="en-US" sz="1800" b="1" dirty="0">
                <a:latin typeface="+mn-lt"/>
              </a:rPr>
              <a:t>correction threshold based on specific analysis, and blue line represents suggestive significant line)</a:t>
            </a:r>
            <a:r>
              <a:rPr lang="en-US" sz="1800" b="1" dirty="0"/>
              <a:t/>
            </a:r>
            <a:br>
              <a:rPr lang="en-US" sz="1800" b="1" dirty="0"/>
            </a:b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72570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461</Words>
  <Application>Microsoft Macintosh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Supplementary figures</vt:lpstr>
      <vt:lpstr>Supplementary Figure 1. Bar plots of number of diagnoses/conditions per phenotype category </vt:lpstr>
      <vt:lpstr>PowerPoint Presentation</vt:lpstr>
      <vt:lpstr>PowerPoint Presentation</vt:lpstr>
      <vt:lpstr>PowerPoint Presentation</vt:lpstr>
      <vt:lpstr>PowerPoint Presentation</vt:lpstr>
      <vt:lpstr>Supplementary figure 6. PheWAS plot of conditions associated with woodwind players (green line represents Bonferroni correction threshold taking into account all analyses (7.6 x 10-6), red line represents Bonferroni correction threshold based on specific analysis, and blue line represents suggestive significant line)</vt:lpstr>
      <vt:lpstr>Supplementary figure 7. PheWAS plot of conditions associated with vocalists (green line represents Bonferroni correction threshold taking into account all analyses (7.6 x 10-6), red line represents Bonferroni correction threshold based on specific analysis, and blue line represents suggestive significant line)</vt:lpstr>
      <vt:lpstr>Supplementary figure 8. PheWAS plot of conditions associated with child musicians, ages 5 to 17 (green line represents Bonferroni correction threshold taking into account all analyses (7.6 x 10-6), red line represents Bonferroni correction threshold based on specific analysis, and blue line represents suggestive significant line) 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Lin, George T</dc:creator>
  <cp:lastModifiedBy>Maria Niarchou</cp:lastModifiedBy>
  <cp:revision>68</cp:revision>
  <dcterms:created xsi:type="dcterms:W3CDTF">2020-02-25T15:21:03Z</dcterms:created>
  <dcterms:modified xsi:type="dcterms:W3CDTF">2020-08-14T15:38:19Z</dcterms:modified>
</cp:coreProperties>
</file>