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60" r:id="rId2"/>
    <p:sldId id="261" r:id="rId3"/>
    <p:sldId id="262" r:id="rId4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/>
    <p:restoredTop sz="94541"/>
  </p:normalViewPr>
  <p:slideViewPr>
    <p:cSldViewPr snapToGrid="0" snapToObjects="1">
      <p:cViewPr varScale="1">
        <p:scale>
          <a:sx n="89" d="100"/>
          <a:sy n="89" d="100"/>
        </p:scale>
        <p:origin x="36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CE34D-38F0-49F1-B8BC-64FEAAF1C33A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6E7C1-810F-46C0-B79D-D861C78D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6E7C1-810F-46C0-B79D-D861C78D6B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6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6E7C1-810F-46C0-B79D-D861C78D6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1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4BA6-C90E-6B4D-920B-B2E7C64B4166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30B-5D19-5841-B009-7D828A6C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1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4BA6-C90E-6B4D-920B-B2E7C64B4166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30B-5D19-5841-B009-7D828A6C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9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4BA6-C90E-6B4D-920B-B2E7C64B4166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30B-5D19-5841-B009-7D828A6C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4BA6-C90E-6B4D-920B-B2E7C64B4166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30B-5D19-5841-B009-7D828A6C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5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4BA6-C90E-6B4D-920B-B2E7C64B4166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30B-5D19-5841-B009-7D828A6C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1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4BA6-C90E-6B4D-920B-B2E7C64B4166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30B-5D19-5841-B009-7D828A6C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6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4BA6-C90E-6B4D-920B-B2E7C64B4166}" type="datetimeFigureOut">
              <a:rPr lang="en-US" smtClean="0"/>
              <a:t>7/17/20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30B-5D19-5841-B009-7D828A6C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2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4BA6-C90E-6B4D-920B-B2E7C64B4166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30B-5D19-5841-B009-7D828A6C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3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4BA6-C90E-6B4D-920B-B2E7C64B4166}" type="datetimeFigureOut">
              <a:rPr lang="en-US" smtClean="0"/>
              <a:t>7/17/20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30B-5D19-5841-B009-7D828A6C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8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4BA6-C90E-6B4D-920B-B2E7C64B4166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30B-5D19-5841-B009-7D828A6C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8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4BA6-C90E-6B4D-920B-B2E7C64B4166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30B-5D19-5841-B009-7D828A6C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8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D4BA6-C90E-6B4D-920B-B2E7C64B4166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D430B-5D19-5841-B009-7D828A6C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1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nnislab.ca/resources-and-softwar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nnislab.ca/resources-and-softwar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ennislab.ca/resources-and-software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AC0A0B-4FB6-5249-BA9F-8F25A022AB27}"/>
              </a:ext>
            </a:extLst>
          </p:cNvPr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Supplemental Figure 1. Results from a </a:t>
            </a:r>
            <a:r>
              <a:rPr lang="en-US" sz="1200" dirty="0" err="1"/>
              <a:t>PheWAS</a:t>
            </a:r>
            <a:r>
              <a:rPr lang="en-US" sz="1200" dirty="0"/>
              <a:t> of 123 </a:t>
            </a:r>
            <a:r>
              <a:rPr lang="en-US" sz="1200" dirty="0" err="1"/>
              <a:t>phecodes</a:t>
            </a:r>
            <a:r>
              <a:rPr lang="en-US" sz="1200" dirty="0"/>
              <a:t> assigned at least 180 days before the index event in female pediatric PCS cases and matched controls. To ensure sufficient cell counts for interpretable odds ratios, only </a:t>
            </a:r>
            <a:r>
              <a:rPr lang="en-US" sz="1200" dirty="0" err="1"/>
              <a:t>phecodes</a:t>
            </a:r>
            <a:r>
              <a:rPr lang="en-US" sz="1200" dirty="0"/>
              <a:t> with at least 25 affected patients were included. The red line denotes the Bonferroni threshold for phenome-wide significance (0.05/123=4.07x10</a:t>
            </a:r>
            <a:r>
              <a:rPr lang="en-US" sz="1200" baseline="30000" dirty="0"/>
              <a:t>-4</a:t>
            </a:r>
            <a:r>
              <a:rPr lang="en-US" sz="1200" dirty="0"/>
              <a:t>). </a:t>
            </a:r>
            <a:r>
              <a:rPr lang="en-US" sz="1200" dirty="0" err="1"/>
              <a:t>Phecodes</a:t>
            </a:r>
            <a:r>
              <a:rPr lang="en-US" sz="1200" dirty="0"/>
              <a:t> plotted above the x-axis are associated with an increased odds of PCS while those plotted below the x-axis are associated with a reduced odds of PCS. Interactive plots are available at </a:t>
            </a:r>
            <a:r>
              <a:rPr lang="en-CA" sz="1200" dirty="0">
                <a:hlinkClick r:id="rId3"/>
              </a:rPr>
              <a:t>https://dennislab.ca/resources-and-software/</a:t>
            </a:r>
            <a:r>
              <a:rPr lang="en-US" sz="12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DBFED-619E-EE40-B67C-F7F2EDDD8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62499"/>
            <a:ext cx="6858000" cy="35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5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7ABE45-D7C2-A045-B974-E1790C0E4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5460"/>
            <a:ext cx="6858000" cy="3533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0AFA6-9B14-E043-AAE7-542D3DEFB4BB}"/>
              </a:ext>
            </a:extLst>
          </p:cNvPr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Supplemental Figure 2. Results from a </a:t>
            </a:r>
            <a:r>
              <a:rPr lang="en-US" sz="1200" dirty="0" err="1"/>
              <a:t>PheWAS</a:t>
            </a:r>
            <a:r>
              <a:rPr lang="en-US" sz="1200" dirty="0"/>
              <a:t> of 89 </a:t>
            </a:r>
            <a:r>
              <a:rPr lang="en-US" sz="1200" dirty="0" err="1"/>
              <a:t>phecodes</a:t>
            </a:r>
            <a:r>
              <a:rPr lang="en-US" sz="1200" dirty="0"/>
              <a:t> assigned at least 180 days before the index event in male pediatric PCS cases and matched controls. To ensure sufficient cell counts for interpretable odds ratios, only </a:t>
            </a:r>
            <a:r>
              <a:rPr lang="en-US" sz="1200" dirty="0" err="1"/>
              <a:t>phecodes</a:t>
            </a:r>
            <a:r>
              <a:rPr lang="en-US" sz="1200" dirty="0"/>
              <a:t> with at least 25 affected patients were included. The red line denotes the Bonferroni threshold for phenome-wide significance (0.05/89=5.62x10</a:t>
            </a:r>
            <a:r>
              <a:rPr lang="en-US" sz="1200" baseline="30000" dirty="0"/>
              <a:t>-4</a:t>
            </a:r>
            <a:r>
              <a:rPr lang="en-US" sz="1200" dirty="0"/>
              <a:t>). </a:t>
            </a:r>
            <a:r>
              <a:rPr lang="en-US" sz="1200" dirty="0" err="1"/>
              <a:t>Phecodes</a:t>
            </a:r>
            <a:r>
              <a:rPr lang="en-US" sz="1200" dirty="0"/>
              <a:t> plotted above the x-axis are associated with an increased odds of PCS while those plotted below the x-axis are associated with a reduced odds of PCS. Interactive plots are available at </a:t>
            </a:r>
            <a:r>
              <a:rPr lang="en-CA" sz="1200" dirty="0">
                <a:hlinkClick r:id="rId4"/>
              </a:rPr>
              <a:t>https://dennislab.ca/resources-and-software/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050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ABEC42-36A2-2049-81C6-A869C0C446B1}"/>
              </a:ext>
            </a:extLst>
          </p:cNvPr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Supplemental Figure 3. Results from a </a:t>
            </a:r>
            <a:r>
              <a:rPr lang="en-US" sz="1200" dirty="0" err="1"/>
              <a:t>PheWAS</a:t>
            </a:r>
            <a:r>
              <a:rPr lang="en-US" sz="1200" dirty="0"/>
              <a:t> of 211 </a:t>
            </a:r>
            <a:r>
              <a:rPr lang="en-US" sz="1200" dirty="0" err="1"/>
              <a:t>phecodes</a:t>
            </a:r>
            <a:r>
              <a:rPr lang="en-US" sz="1200" dirty="0"/>
              <a:t> assigned at least 30 days before the index event in pediatric PCS cases and matched controls. To ensure sufficient cell counts for interpretable odds ratios, only </a:t>
            </a:r>
            <a:r>
              <a:rPr lang="en-US" sz="1200" dirty="0" err="1"/>
              <a:t>phecodes</a:t>
            </a:r>
            <a:r>
              <a:rPr lang="en-US" sz="1200" dirty="0"/>
              <a:t> with at least 25 affected patients were included. The red line denotes the Bonferroni threshold for phenome-wide significance (0.05/211=2.37x10</a:t>
            </a:r>
            <a:r>
              <a:rPr lang="en-US" sz="1200" baseline="30000" dirty="0"/>
              <a:t>-4</a:t>
            </a:r>
            <a:r>
              <a:rPr lang="en-US" sz="1200" dirty="0"/>
              <a:t>). </a:t>
            </a:r>
            <a:r>
              <a:rPr lang="en-US" sz="1200" dirty="0" err="1"/>
              <a:t>Phecodes</a:t>
            </a:r>
            <a:r>
              <a:rPr lang="en-US" sz="1200" dirty="0"/>
              <a:t> plotted above the x-axis are associated with an increased odds of PCS while those plotted below the x-axis are associated with a reduced odds of PCS. Interactive plots are available at </a:t>
            </a:r>
            <a:r>
              <a:rPr lang="en-CA" sz="1200" dirty="0">
                <a:hlinkClick r:id="rId2"/>
              </a:rPr>
              <a:t>https://dennislab.ca/resources-and-software/</a:t>
            </a:r>
            <a:r>
              <a:rPr lang="en-US" sz="12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5C3C6-58FE-5549-AA70-EE9B122AC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347"/>
            <a:ext cx="6858000" cy="35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78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4275</TotalTime>
  <Words>316</Words>
  <Application>Microsoft Macintosh PowerPoint</Application>
  <PresentationFormat>Letter Paper (8.5x11 in)</PresentationFormat>
  <Paragraphs>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Dennis</dc:creator>
  <cp:lastModifiedBy>Jessica Dennis</cp:lastModifiedBy>
  <cp:revision>70</cp:revision>
  <dcterms:created xsi:type="dcterms:W3CDTF">2019-04-15T19:59:58Z</dcterms:created>
  <dcterms:modified xsi:type="dcterms:W3CDTF">2020-07-17T14:10:04Z</dcterms:modified>
</cp:coreProperties>
</file>