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745288" cy="98821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ouard Tuaillon" initials="ET" lastIdx="2" clrIdx="0">
    <p:extLst>
      <p:ext uri="{19B8F6BF-5375-455C-9EA6-DF929625EA0E}">
        <p15:presenceInfo xmlns:p15="http://schemas.microsoft.com/office/powerpoint/2012/main" userId="7804f7ba6fd582c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1257" autoAdjust="0"/>
  </p:normalViewPr>
  <p:slideViewPr>
    <p:cSldViewPr snapToGrid="0">
      <p:cViewPr varScale="1">
        <p:scale>
          <a:sx n="101" d="100"/>
          <a:sy n="101" d="100"/>
        </p:scale>
        <p:origin x="138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0769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AA894-D712-40CB-B6F1-EFF35F7B9B2C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4529" y="4755803"/>
            <a:ext cx="53962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0769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B701B-6041-4F2B-BF37-042BD1B0AE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67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B701B-6041-4F2B-BF37-042BD1B0AE6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9927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804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76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768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53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58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78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667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19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9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7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58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07687-865B-440D-A955-4B93A5A58AF7}" type="datetimeFigureOut">
              <a:rPr lang="fr-FR" smtClean="0"/>
              <a:t>12/06/2020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8BA34-C844-4322-9E90-B34F8B5AFB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43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iff"/><Relationship Id="rId3" Type="http://schemas.openxmlformats.org/officeDocument/2006/relationships/image" Target="../media/image1.tiff"/><Relationship Id="rId7" Type="http://schemas.openxmlformats.org/officeDocument/2006/relationships/image" Target="../media/image5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316" y="617972"/>
            <a:ext cx="3584448" cy="2420112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10732" y="26780"/>
            <a:ext cx="12173121" cy="7172266"/>
            <a:chOff x="-4910" y="-12134"/>
            <a:chExt cx="12173121" cy="7172266"/>
          </a:xfrm>
        </p:grpSpPr>
        <p:sp>
          <p:nvSpPr>
            <p:cNvPr id="7" name="ZoneTexte 6"/>
            <p:cNvSpPr txBox="1"/>
            <p:nvPr/>
          </p:nvSpPr>
          <p:spPr>
            <a:xfrm>
              <a:off x="65516" y="-12134"/>
              <a:ext cx="12820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b="1" dirty="0" smtClean="0"/>
                <a:t>Sup. Figure 2</a:t>
              </a:r>
              <a:endParaRPr lang="fr-FR" sz="1600" b="1" dirty="0"/>
            </a:p>
          </p:txBody>
        </p:sp>
        <p:grpSp>
          <p:nvGrpSpPr>
            <p:cNvPr id="22" name="Groupe 21"/>
            <p:cNvGrpSpPr/>
            <p:nvPr/>
          </p:nvGrpSpPr>
          <p:grpSpPr>
            <a:xfrm>
              <a:off x="-4910" y="344203"/>
              <a:ext cx="12173121" cy="6815929"/>
              <a:chOff x="0" y="329609"/>
              <a:chExt cx="12173121" cy="6815929"/>
            </a:xfrm>
          </p:grpSpPr>
          <p:grpSp>
            <p:nvGrpSpPr>
              <p:cNvPr id="6" name="Groupe 5"/>
              <p:cNvGrpSpPr/>
              <p:nvPr/>
            </p:nvGrpSpPr>
            <p:grpSpPr>
              <a:xfrm>
                <a:off x="0" y="329609"/>
                <a:ext cx="12173121" cy="6815929"/>
                <a:chOff x="0" y="329609"/>
                <a:chExt cx="12173121" cy="6815929"/>
              </a:xfrm>
            </p:grpSpPr>
            <p:grpSp>
              <p:nvGrpSpPr>
                <p:cNvPr id="34" name="Groupe 33"/>
                <p:cNvGrpSpPr/>
                <p:nvPr/>
              </p:nvGrpSpPr>
              <p:grpSpPr>
                <a:xfrm>
                  <a:off x="172962" y="329609"/>
                  <a:ext cx="11830831" cy="5954757"/>
                  <a:chOff x="172962" y="329609"/>
                  <a:chExt cx="11830831" cy="5954757"/>
                </a:xfrm>
              </p:grpSpPr>
              <p:pic>
                <p:nvPicPr>
                  <p:cNvPr id="27" name="Image 26"/>
                  <p:cNvPicPr>
                    <a:picLocks noChangeAspect="1"/>
                  </p:cNvPicPr>
                  <p:nvPr/>
                </p:nvPicPr>
                <p:blipFill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419345" y="574983"/>
                    <a:ext cx="3584448" cy="2426208"/>
                  </a:xfrm>
                  <a:prstGeom prst="rect">
                    <a:avLst/>
                  </a:prstGeom>
                </p:spPr>
              </p:pic>
              <p:pic>
                <p:nvPicPr>
                  <p:cNvPr id="2" name="Image 1"/>
                  <p:cNvPicPr>
                    <a:picLocks noChangeAspect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07248" y="574606"/>
                    <a:ext cx="3584448" cy="2426208"/>
                  </a:xfrm>
                  <a:prstGeom prst="rect">
                    <a:avLst/>
                  </a:prstGeom>
                </p:spPr>
              </p:pic>
              <p:pic>
                <p:nvPicPr>
                  <p:cNvPr id="25" name="Image 24"/>
                  <p:cNvPicPr>
                    <a:picLocks noChangeAspect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295524" y="3695060"/>
                    <a:ext cx="3584448" cy="2426208"/>
                  </a:xfrm>
                  <a:prstGeom prst="rect">
                    <a:avLst/>
                  </a:prstGeom>
                </p:spPr>
              </p:pic>
              <p:pic>
                <p:nvPicPr>
                  <p:cNvPr id="12" name="Image 11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596330" y="3702920"/>
                    <a:ext cx="3584448" cy="2426208"/>
                  </a:xfrm>
                  <a:prstGeom prst="rect">
                    <a:avLst/>
                  </a:prstGeom>
                </p:spPr>
              </p:pic>
              <p:grpSp>
                <p:nvGrpSpPr>
                  <p:cNvPr id="47" name="Groupe 46"/>
                  <p:cNvGrpSpPr/>
                  <p:nvPr/>
                </p:nvGrpSpPr>
                <p:grpSpPr>
                  <a:xfrm>
                    <a:off x="5696370" y="593550"/>
                    <a:ext cx="1744388" cy="2569151"/>
                    <a:chOff x="5342687" y="749811"/>
                    <a:chExt cx="1744388" cy="2569151"/>
                  </a:xfrm>
                </p:grpSpPr>
                <p:sp>
                  <p:nvSpPr>
                    <p:cNvPr id="14" name="ZoneTexte 13"/>
                    <p:cNvSpPr txBox="1"/>
                    <p:nvPr/>
                  </p:nvSpPr>
                  <p:spPr>
                    <a:xfrm>
                      <a:off x="5504404" y="749811"/>
                      <a:ext cx="780983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dirty="0"/>
                        <a:t>r</a:t>
                      </a:r>
                      <a:r>
                        <a:rPr lang="fr-FR" sz="1100" baseline="30000" dirty="0" smtClean="0"/>
                        <a:t>  </a:t>
                      </a:r>
                      <a:r>
                        <a:rPr lang="fr-FR" sz="1100" dirty="0" smtClean="0"/>
                        <a:t>= - 0.596</a:t>
                      </a:r>
                      <a:endParaRPr lang="fr-FR" sz="1100" dirty="0"/>
                    </a:p>
                  </p:txBody>
                </p:sp>
                <p:sp>
                  <p:nvSpPr>
                    <p:cNvPr id="28" name="ZoneTexte 27"/>
                    <p:cNvSpPr txBox="1"/>
                    <p:nvPr/>
                  </p:nvSpPr>
                  <p:spPr>
                    <a:xfrm>
                      <a:off x="5342687" y="3057352"/>
                      <a:ext cx="1744388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b="1" dirty="0" err="1" smtClean="0"/>
                        <a:t>Neutrophils</a:t>
                      </a:r>
                      <a:r>
                        <a:rPr lang="fr-FR" sz="1100" b="1" dirty="0" smtClean="0"/>
                        <a:t> </a:t>
                      </a:r>
                      <a:r>
                        <a:rPr lang="fr-FR" sz="1100" b="1" dirty="0"/>
                        <a:t>(count (/mm</a:t>
                      </a:r>
                      <a:r>
                        <a:rPr lang="fr-FR" sz="1100" b="1" baseline="30000" dirty="0"/>
                        <a:t>3</a:t>
                      </a:r>
                      <a:r>
                        <a:rPr lang="fr-FR" sz="1100" b="1" dirty="0" smtClean="0"/>
                        <a:t>)</a:t>
                      </a:r>
                      <a:endParaRPr lang="fr-FR" sz="1100" b="1" dirty="0"/>
                    </a:p>
                  </p:txBody>
                </p:sp>
              </p:grpSp>
              <p:grpSp>
                <p:nvGrpSpPr>
                  <p:cNvPr id="21" name="Groupe 20"/>
                  <p:cNvGrpSpPr/>
                  <p:nvPr/>
                </p:nvGrpSpPr>
                <p:grpSpPr>
                  <a:xfrm>
                    <a:off x="172962" y="584078"/>
                    <a:ext cx="2956218" cy="2585820"/>
                    <a:chOff x="238941" y="692782"/>
                    <a:chExt cx="2956218" cy="2585820"/>
                  </a:xfrm>
                </p:grpSpPr>
                <p:sp>
                  <p:nvSpPr>
                    <p:cNvPr id="10" name="ZoneTexte 9"/>
                    <p:cNvSpPr txBox="1"/>
                    <p:nvPr/>
                  </p:nvSpPr>
                  <p:spPr>
                    <a:xfrm>
                      <a:off x="1357797" y="3016992"/>
                      <a:ext cx="1837362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b="1" dirty="0" smtClean="0"/>
                        <a:t>Lymphocytes  count (/mm</a:t>
                      </a:r>
                      <a:r>
                        <a:rPr lang="fr-FR" sz="1100" b="1" baseline="30000" dirty="0" smtClean="0"/>
                        <a:t>3</a:t>
                      </a:r>
                      <a:r>
                        <a:rPr lang="fr-FR" sz="1100" b="1" dirty="0" smtClean="0"/>
                        <a:t>)</a:t>
                      </a:r>
                      <a:endParaRPr lang="fr-FR" sz="1100" b="1" dirty="0"/>
                    </a:p>
                  </p:txBody>
                </p:sp>
                <p:sp>
                  <p:nvSpPr>
                    <p:cNvPr id="15" name="ZoneTexte 14"/>
                    <p:cNvSpPr txBox="1"/>
                    <p:nvPr/>
                  </p:nvSpPr>
                  <p:spPr>
                    <a:xfrm>
                      <a:off x="2111282" y="692782"/>
                      <a:ext cx="708848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dirty="0"/>
                        <a:t>r</a:t>
                      </a:r>
                      <a:r>
                        <a:rPr lang="fr-FR" sz="1100" baseline="30000" dirty="0" smtClean="0"/>
                        <a:t>  </a:t>
                      </a:r>
                      <a:r>
                        <a:rPr lang="fr-FR" sz="1100" dirty="0" smtClean="0"/>
                        <a:t>= - 0.12</a:t>
                      </a:r>
                      <a:endParaRPr lang="fr-FR" sz="1100" dirty="0"/>
                    </a:p>
                  </p:txBody>
                </p:sp>
                <p:sp>
                  <p:nvSpPr>
                    <p:cNvPr id="17" name="ZoneTexte 16"/>
                    <p:cNvSpPr txBox="1"/>
                    <p:nvPr/>
                  </p:nvSpPr>
                  <p:spPr>
                    <a:xfrm rot="16200000">
                      <a:off x="-227533" y="1573393"/>
                      <a:ext cx="1194558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b="1" dirty="0"/>
                        <a:t>CD169 </a:t>
                      </a:r>
                      <a:r>
                        <a:rPr lang="fr-FR" sz="1100" b="1" dirty="0" smtClean="0"/>
                        <a:t>MFI ratio </a:t>
                      </a:r>
                      <a:endParaRPr lang="fr-FR" sz="1100" b="1" dirty="0"/>
                    </a:p>
                  </p:txBody>
                </p:sp>
              </p:grpSp>
              <p:grpSp>
                <p:nvGrpSpPr>
                  <p:cNvPr id="32" name="Groupe 31"/>
                  <p:cNvGrpSpPr/>
                  <p:nvPr/>
                </p:nvGrpSpPr>
                <p:grpSpPr>
                  <a:xfrm>
                    <a:off x="9642549" y="593550"/>
                    <a:ext cx="1713931" cy="2570182"/>
                    <a:chOff x="9515610" y="700848"/>
                    <a:chExt cx="1713931" cy="2570182"/>
                  </a:xfrm>
                </p:grpSpPr>
                <p:sp>
                  <p:nvSpPr>
                    <p:cNvPr id="13" name="ZoneTexte 12"/>
                    <p:cNvSpPr txBox="1"/>
                    <p:nvPr/>
                  </p:nvSpPr>
                  <p:spPr>
                    <a:xfrm>
                      <a:off x="9601210" y="700848"/>
                      <a:ext cx="771365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dirty="0" smtClean="0"/>
                        <a:t>r = - 0.450</a:t>
                      </a:r>
                      <a:endParaRPr lang="fr-FR" sz="1100" dirty="0"/>
                    </a:p>
                  </p:txBody>
                </p:sp>
                <p:sp>
                  <p:nvSpPr>
                    <p:cNvPr id="31" name="ZoneTexte 30"/>
                    <p:cNvSpPr txBox="1"/>
                    <p:nvPr/>
                  </p:nvSpPr>
                  <p:spPr>
                    <a:xfrm>
                      <a:off x="9515610" y="3009420"/>
                      <a:ext cx="1713931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b="1" dirty="0" err="1" smtClean="0"/>
                        <a:t>Platelet</a:t>
                      </a:r>
                      <a:r>
                        <a:rPr lang="fr-FR" sz="1100" b="1" dirty="0" smtClean="0"/>
                        <a:t> count (10</a:t>
                      </a:r>
                      <a:r>
                        <a:rPr lang="fr-FR" sz="1100" b="1" baseline="30000" dirty="0" smtClean="0"/>
                        <a:t>3</a:t>
                      </a:r>
                      <a:r>
                        <a:rPr lang="fr-FR" sz="1100" b="1" dirty="0" smtClean="0"/>
                        <a:t>/mm</a:t>
                      </a:r>
                      <a:r>
                        <a:rPr lang="fr-FR" sz="1100" b="1" baseline="30000" dirty="0" smtClean="0"/>
                        <a:t>3</a:t>
                      </a:r>
                      <a:r>
                        <a:rPr lang="fr-FR" sz="1100" b="1" dirty="0" smtClean="0"/>
                        <a:t>)</a:t>
                      </a:r>
                      <a:endParaRPr lang="fr-FR" sz="1100" b="1" baseline="30000" dirty="0"/>
                    </a:p>
                  </p:txBody>
                </p:sp>
              </p:grpSp>
              <p:grpSp>
                <p:nvGrpSpPr>
                  <p:cNvPr id="48" name="Groupe 47"/>
                  <p:cNvGrpSpPr/>
                  <p:nvPr/>
                </p:nvGrpSpPr>
                <p:grpSpPr>
                  <a:xfrm>
                    <a:off x="6180805" y="3852646"/>
                    <a:ext cx="837089" cy="2426955"/>
                    <a:chOff x="3028750" y="3755807"/>
                    <a:chExt cx="837089" cy="2426955"/>
                  </a:xfrm>
                </p:grpSpPr>
                <p:sp>
                  <p:nvSpPr>
                    <p:cNvPr id="16" name="ZoneTexte 15"/>
                    <p:cNvSpPr txBox="1"/>
                    <p:nvPr/>
                  </p:nvSpPr>
                  <p:spPr>
                    <a:xfrm>
                      <a:off x="3084401" y="3755807"/>
                      <a:ext cx="728084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dirty="0" smtClean="0"/>
                        <a:t>r = </a:t>
                      </a:r>
                      <a:r>
                        <a:rPr lang="fr-FR" sz="1100" dirty="0" smtClean="0"/>
                        <a:t>- 0.18 </a:t>
                      </a:r>
                      <a:endParaRPr lang="fr-FR" sz="1100" dirty="0"/>
                    </a:p>
                  </p:txBody>
                </p:sp>
                <p:sp>
                  <p:nvSpPr>
                    <p:cNvPr id="35" name="ZoneTexte 34"/>
                    <p:cNvSpPr txBox="1"/>
                    <p:nvPr/>
                  </p:nvSpPr>
                  <p:spPr>
                    <a:xfrm>
                      <a:off x="3028750" y="5921152"/>
                      <a:ext cx="837089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b="1" dirty="0" smtClean="0"/>
                        <a:t>CRP (mg/L)</a:t>
                      </a:r>
                      <a:endParaRPr lang="fr-FR" sz="1100" b="1" dirty="0"/>
                    </a:p>
                  </p:txBody>
                </p:sp>
              </p:grpSp>
              <p:grpSp>
                <p:nvGrpSpPr>
                  <p:cNvPr id="45" name="Groupe 44"/>
                  <p:cNvGrpSpPr/>
                  <p:nvPr/>
                </p:nvGrpSpPr>
                <p:grpSpPr>
                  <a:xfrm>
                    <a:off x="1318799" y="3852646"/>
                    <a:ext cx="1632178" cy="2431720"/>
                    <a:chOff x="-735309" y="4432135"/>
                    <a:chExt cx="1632178" cy="2431720"/>
                  </a:xfrm>
                </p:grpSpPr>
                <p:sp>
                  <p:nvSpPr>
                    <p:cNvPr id="33" name="ZoneTexte 32"/>
                    <p:cNvSpPr txBox="1"/>
                    <p:nvPr/>
                  </p:nvSpPr>
                  <p:spPr>
                    <a:xfrm>
                      <a:off x="-735309" y="6602245"/>
                      <a:ext cx="1632178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b="1" dirty="0" smtClean="0"/>
                        <a:t>CD38</a:t>
                      </a:r>
                      <a:r>
                        <a:rPr lang="fr-FR" sz="1100" b="1" baseline="30000" dirty="0" smtClean="0"/>
                        <a:t>bright</a:t>
                      </a:r>
                      <a:r>
                        <a:rPr lang="fr-FR" sz="1100" b="1" dirty="0" smtClean="0"/>
                        <a:t> CD8 T-</a:t>
                      </a:r>
                      <a:r>
                        <a:rPr lang="fr-FR" sz="1100" b="1" dirty="0" err="1" smtClean="0"/>
                        <a:t>Cells</a:t>
                      </a:r>
                      <a:r>
                        <a:rPr lang="fr-FR" sz="1100" b="1" dirty="0" smtClean="0"/>
                        <a:t> (%)</a:t>
                      </a:r>
                      <a:endParaRPr lang="fr-FR" sz="1100" b="1" dirty="0"/>
                    </a:p>
                  </p:txBody>
                </p:sp>
                <p:sp>
                  <p:nvSpPr>
                    <p:cNvPr id="44" name="ZoneTexte 43"/>
                    <p:cNvSpPr txBox="1"/>
                    <p:nvPr/>
                  </p:nvSpPr>
                  <p:spPr>
                    <a:xfrm>
                      <a:off x="-6266" y="4432135"/>
                      <a:ext cx="623889" cy="2616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fr-FR" sz="1100" dirty="0" smtClean="0"/>
                        <a:t>r = 0.62</a:t>
                      </a:r>
                      <a:endParaRPr lang="fr-FR" sz="1100" dirty="0"/>
                    </a:p>
                  </p:txBody>
                </p:sp>
              </p:grpSp>
              <p:sp>
                <p:nvSpPr>
                  <p:cNvPr id="4" name="ZoneTexte 3"/>
                  <p:cNvSpPr txBox="1"/>
                  <p:nvPr/>
                </p:nvSpPr>
                <p:spPr>
                  <a:xfrm>
                    <a:off x="292859" y="329609"/>
                    <a:ext cx="37677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dirty="0" smtClean="0"/>
                      <a:t>A.</a:t>
                    </a:r>
                    <a:endParaRPr lang="fr-FR" dirty="0"/>
                  </a:p>
                </p:txBody>
              </p:sp>
              <p:sp>
                <p:nvSpPr>
                  <p:cNvPr id="49" name="ZoneTexte 48"/>
                  <p:cNvSpPr txBox="1"/>
                  <p:nvPr/>
                </p:nvSpPr>
                <p:spPr>
                  <a:xfrm>
                    <a:off x="236525" y="3312176"/>
                    <a:ext cx="37965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dirty="0"/>
                      <a:t>D</a:t>
                    </a:r>
                    <a:r>
                      <a:rPr lang="fr-FR" dirty="0" smtClean="0"/>
                      <a:t>.</a:t>
                    </a:r>
                    <a:endParaRPr lang="fr-FR" dirty="0"/>
                  </a:p>
                </p:txBody>
              </p:sp>
              <p:sp>
                <p:nvSpPr>
                  <p:cNvPr id="50" name="ZoneTexte 49"/>
                  <p:cNvSpPr txBox="1"/>
                  <p:nvPr/>
                </p:nvSpPr>
                <p:spPr>
                  <a:xfrm>
                    <a:off x="4276227" y="334730"/>
                    <a:ext cx="36740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dirty="0"/>
                      <a:t>B</a:t>
                    </a:r>
                    <a:r>
                      <a:rPr lang="fr-FR" dirty="0" smtClean="0"/>
                      <a:t>.</a:t>
                    </a:r>
                    <a:endParaRPr lang="fr-FR" dirty="0"/>
                  </a:p>
                </p:txBody>
              </p:sp>
              <p:sp>
                <p:nvSpPr>
                  <p:cNvPr id="51" name="ZoneTexte 50"/>
                  <p:cNvSpPr txBox="1"/>
                  <p:nvPr/>
                </p:nvSpPr>
                <p:spPr>
                  <a:xfrm>
                    <a:off x="8138063" y="329609"/>
                    <a:ext cx="36580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dirty="0" smtClean="0"/>
                      <a:t>C.</a:t>
                    </a:r>
                    <a:endParaRPr lang="fr-FR" dirty="0"/>
                  </a:p>
                </p:txBody>
              </p:sp>
              <p:sp>
                <p:nvSpPr>
                  <p:cNvPr id="52" name="ZoneTexte 51"/>
                  <p:cNvSpPr txBox="1"/>
                  <p:nvPr/>
                </p:nvSpPr>
                <p:spPr>
                  <a:xfrm>
                    <a:off x="4394684" y="3284264"/>
                    <a:ext cx="35458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fr-FR" dirty="0"/>
                      <a:t>E</a:t>
                    </a:r>
                    <a:r>
                      <a:rPr lang="fr-FR" dirty="0" smtClean="0"/>
                      <a:t>.</a:t>
                    </a:r>
                    <a:endParaRPr lang="fr-FR" dirty="0"/>
                  </a:p>
                </p:txBody>
              </p:sp>
            </p:grpSp>
            <p:sp>
              <p:nvSpPr>
                <p:cNvPr id="55" name="ZoneTexte 54"/>
                <p:cNvSpPr txBox="1"/>
                <p:nvPr/>
              </p:nvSpPr>
              <p:spPr>
                <a:xfrm>
                  <a:off x="0" y="6406874"/>
                  <a:ext cx="12173121" cy="738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809625" indent="-809625" algn="just"/>
                  <a:r>
                    <a:rPr lang="fr-FR" sz="1050" dirty="0" err="1" smtClean="0"/>
                    <a:t>Two-tailed</a:t>
                  </a:r>
                  <a:r>
                    <a:rPr lang="fr-FR" sz="1050" dirty="0" smtClean="0"/>
                    <a:t> </a:t>
                  </a:r>
                  <a:r>
                    <a:rPr lang="fr-FR" sz="1050" dirty="0" err="1" smtClean="0"/>
                    <a:t>correlation</a:t>
                  </a:r>
                  <a:r>
                    <a:rPr lang="fr-FR" sz="1050" dirty="0" smtClean="0"/>
                    <a:t> of SARS-CoV-2 patients </a:t>
                  </a:r>
                  <a:r>
                    <a:rPr lang="fr-FR" sz="1050" dirty="0" err="1" smtClean="0"/>
                    <a:t>between</a:t>
                  </a:r>
                  <a:r>
                    <a:rPr lang="fr-FR" sz="1050" dirty="0" smtClean="0"/>
                    <a:t> CD169 MFI ratio (monocytes / lymphocytes) and : A. Lymphocytes count </a:t>
                  </a:r>
                  <a:r>
                    <a:rPr lang="fr-FR" sz="1050" dirty="0"/>
                    <a:t>(/</a:t>
                  </a:r>
                  <a:r>
                    <a:rPr lang="fr-FR" sz="1050" dirty="0" smtClean="0"/>
                    <a:t>µL) ; B. </a:t>
                  </a:r>
                  <a:r>
                    <a:rPr lang="fr-FR" sz="1050" dirty="0" err="1" smtClean="0"/>
                    <a:t>Neutrophils</a:t>
                  </a:r>
                  <a:r>
                    <a:rPr lang="fr-FR" sz="1050" dirty="0" smtClean="0"/>
                    <a:t> (10</a:t>
                  </a:r>
                  <a:r>
                    <a:rPr lang="fr-FR" sz="1050" baseline="30000" dirty="0" smtClean="0"/>
                    <a:t>9</a:t>
                  </a:r>
                  <a:r>
                    <a:rPr lang="fr-FR" sz="1050" dirty="0" smtClean="0"/>
                    <a:t>/L ) ; C. </a:t>
                  </a:r>
                  <a:r>
                    <a:rPr lang="fr-FR" sz="1050" dirty="0" err="1" smtClean="0"/>
                    <a:t>Platelet</a:t>
                  </a:r>
                  <a:r>
                    <a:rPr lang="fr-FR" sz="1050" strike="sngStrike" dirty="0"/>
                    <a:t> </a:t>
                  </a:r>
                  <a:r>
                    <a:rPr lang="fr-FR" sz="1050" dirty="0" smtClean="0"/>
                    <a:t>count (10</a:t>
                  </a:r>
                  <a:r>
                    <a:rPr lang="fr-FR" sz="1050" baseline="30000" dirty="0" smtClean="0"/>
                    <a:t>9</a:t>
                  </a:r>
                  <a:r>
                    <a:rPr lang="fr-FR" sz="1050" dirty="0" smtClean="0"/>
                    <a:t>/L ) ; D. T CD38</a:t>
                  </a:r>
                  <a:r>
                    <a:rPr lang="fr-FR" sz="1050" baseline="30000" dirty="0" smtClean="0"/>
                    <a:t>bright</a:t>
                  </a:r>
                  <a:r>
                    <a:rPr lang="fr-FR" sz="1050" dirty="0" smtClean="0"/>
                    <a:t> </a:t>
                  </a:r>
                  <a:r>
                    <a:rPr lang="fr-FR" sz="1050" dirty="0"/>
                    <a:t>CD8 T </a:t>
                  </a:r>
                  <a:r>
                    <a:rPr lang="fr-FR" sz="1050" dirty="0" err="1"/>
                    <a:t>c</a:t>
                  </a:r>
                  <a:r>
                    <a:rPr lang="fr-FR" sz="1050" dirty="0" err="1" smtClean="0"/>
                    <a:t>ell</a:t>
                  </a:r>
                  <a:r>
                    <a:rPr lang="fr-FR" sz="1050" dirty="0" smtClean="0"/>
                    <a:t> </a:t>
                  </a:r>
                  <a:r>
                    <a:rPr lang="fr-FR" sz="1050" dirty="0"/>
                    <a:t>(%) </a:t>
                  </a:r>
                  <a:r>
                    <a:rPr lang="fr-FR" sz="1050" dirty="0" smtClean="0"/>
                    <a:t>; E.CRP (mg/L) ; </a:t>
                  </a:r>
                  <a:r>
                    <a:rPr lang="fr-FR" sz="1050" dirty="0"/>
                    <a:t>F. IFN</a:t>
                  </a:r>
                  <a:r>
                    <a:rPr lang="el-GR" sz="1050" dirty="0"/>
                    <a:t>α</a:t>
                  </a:r>
                  <a:r>
                    <a:rPr lang="fr-FR" sz="1050" dirty="0"/>
                    <a:t> (</a:t>
                  </a:r>
                  <a:r>
                    <a:rPr lang="fr-FR" sz="1050" dirty="0" err="1"/>
                    <a:t>pg</a:t>
                  </a:r>
                  <a:r>
                    <a:rPr lang="fr-FR" sz="1050" dirty="0"/>
                    <a:t>/ml</a:t>
                  </a:r>
                  <a:r>
                    <a:rPr lang="fr-FR" sz="1050" dirty="0" smtClean="0"/>
                    <a:t>) Open and </a:t>
                  </a:r>
                  <a:r>
                    <a:rPr lang="fr-FR" sz="1050" dirty="0" err="1" smtClean="0"/>
                    <a:t>grey</a:t>
                  </a:r>
                  <a:r>
                    <a:rPr lang="fr-FR" sz="1050" dirty="0" smtClean="0"/>
                    <a:t> </a:t>
                  </a:r>
                  <a:r>
                    <a:rPr lang="fr-FR" sz="1050" dirty="0" err="1" smtClean="0"/>
                    <a:t>circles</a:t>
                  </a:r>
                  <a:r>
                    <a:rPr lang="fr-FR" sz="1050" dirty="0" smtClean="0"/>
                    <a:t> for </a:t>
                  </a:r>
                  <a:r>
                    <a:rPr lang="fr-FR" sz="1050" dirty="0" err="1" smtClean="0"/>
                    <a:t>mild</a:t>
                  </a:r>
                  <a:r>
                    <a:rPr lang="fr-FR" sz="1050" dirty="0" smtClean="0"/>
                    <a:t> and black </a:t>
                  </a:r>
                  <a:r>
                    <a:rPr lang="fr-FR" sz="1050" dirty="0" err="1" smtClean="0"/>
                    <a:t>circles</a:t>
                  </a:r>
                  <a:r>
                    <a:rPr lang="fr-FR" sz="1050" dirty="0" smtClean="0"/>
                    <a:t> for </a:t>
                  </a:r>
                  <a:r>
                    <a:rPr lang="fr-FR" sz="1050" dirty="0" err="1" smtClean="0"/>
                    <a:t>severe</a:t>
                  </a:r>
                  <a:r>
                    <a:rPr lang="fr-FR" sz="1050" dirty="0" smtClean="0"/>
                    <a:t> COVID-19 patients.</a:t>
                  </a:r>
                  <a:endParaRPr lang="fr-FR" sz="1050" dirty="0"/>
                </a:p>
                <a:p>
                  <a:pPr algn="just"/>
                  <a:endParaRPr lang="fr-FR" sz="1050" dirty="0" smtClean="0"/>
                </a:p>
                <a:p>
                  <a:pPr algn="just"/>
                  <a:r>
                    <a:rPr lang="fr-FR" sz="1050" dirty="0"/>
                    <a:t> </a:t>
                  </a:r>
                  <a:r>
                    <a:rPr lang="fr-FR" sz="1050" dirty="0" smtClean="0"/>
                    <a:t>                        </a:t>
                  </a:r>
                </a:p>
              </p:txBody>
            </p:sp>
            <p:sp>
              <p:nvSpPr>
                <p:cNvPr id="46" name="ZoneTexte 45"/>
                <p:cNvSpPr txBox="1"/>
                <p:nvPr/>
              </p:nvSpPr>
              <p:spPr>
                <a:xfrm>
                  <a:off x="2713069" y="593550"/>
                  <a:ext cx="64472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100" dirty="0" smtClean="0"/>
                    <a:t>p = 0.50</a:t>
                  </a:r>
                  <a:endParaRPr lang="fr-FR" sz="1100" dirty="0"/>
                </a:p>
              </p:txBody>
            </p:sp>
            <p:sp>
              <p:nvSpPr>
                <p:cNvPr id="53" name="ZoneTexte 52"/>
                <p:cNvSpPr txBox="1"/>
                <p:nvPr/>
              </p:nvSpPr>
              <p:spPr>
                <a:xfrm>
                  <a:off x="2634382" y="3852646"/>
                  <a:ext cx="78899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100" dirty="0" smtClean="0"/>
                    <a:t>p &lt; 0.0001</a:t>
                  </a:r>
                  <a:endParaRPr lang="fr-FR" sz="1100" dirty="0"/>
                </a:p>
              </p:txBody>
            </p:sp>
            <p:sp>
              <p:nvSpPr>
                <p:cNvPr id="54" name="ZoneTexte 53"/>
                <p:cNvSpPr txBox="1"/>
                <p:nvPr/>
              </p:nvSpPr>
              <p:spPr>
                <a:xfrm rot="16200000">
                  <a:off x="4051505" y="1656905"/>
                  <a:ext cx="116249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100" b="1" dirty="0"/>
                    <a:t>CD169 </a:t>
                  </a:r>
                  <a:r>
                    <a:rPr lang="fr-FR" sz="1100" b="1" dirty="0" smtClean="0"/>
                    <a:t>MFI ratio</a:t>
                  </a:r>
                  <a:endParaRPr lang="fr-FR" sz="1100" b="1" dirty="0"/>
                </a:p>
              </p:txBody>
            </p:sp>
            <p:sp>
              <p:nvSpPr>
                <p:cNvPr id="56" name="ZoneTexte 55"/>
                <p:cNvSpPr txBox="1"/>
                <p:nvPr/>
              </p:nvSpPr>
              <p:spPr>
                <a:xfrm rot="16200000">
                  <a:off x="4061232" y="4736062"/>
                  <a:ext cx="116249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100" b="1" dirty="0" smtClean="0"/>
                    <a:t>CD169 </a:t>
                  </a:r>
                  <a:r>
                    <a:rPr lang="fr-FR" sz="1100" b="1" dirty="0"/>
                    <a:t>MFI </a:t>
                  </a:r>
                  <a:r>
                    <a:rPr lang="fr-FR" sz="1100" b="1" dirty="0" smtClean="0"/>
                    <a:t>ratio</a:t>
                  </a:r>
                  <a:endParaRPr lang="fr-FR" sz="1100" b="1" dirty="0"/>
                </a:p>
              </p:txBody>
            </p:sp>
            <p:sp>
              <p:nvSpPr>
                <p:cNvPr id="57" name="ZoneTexte 56"/>
                <p:cNvSpPr txBox="1"/>
                <p:nvPr/>
              </p:nvSpPr>
              <p:spPr>
                <a:xfrm>
                  <a:off x="6594995" y="599451"/>
                  <a:ext cx="716863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100" dirty="0" smtClean="0"/>
                    <a:t>p = 0.013</a:t>
                  </a:r>
                  <a:endParaRPr lang="fr-FR" sz="1100" dirty="0"/>
                </a:p>
              </p:txBody>
            </p:sp>
            <p:sp>
              <p:nvSpPr>
                <p:cNvPr id="58" name="ZoneTexte 57"/>
                <p:cNvSpPr txBox="1"/>
                <p:nvPr/>
              </p:nvSpPr>
              <p:spPr>
                <a:xfrm>
                  <a:off x="10499514" y="593550"/>
                  <a:ext cx="788999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100" dirty="0" smtClean="0"/>
                    <a:t>p = 0.0006</a:t>
                  </a:r>
                  <a:endParaRPr lang="fr-FR" sz="1100" dirty="0"/>
                </a:p>
              </p:txBody>
            </p:sp>
            <p:sp>
              <p:nvSpPr>
                <p:cNvPr id="59" name="ZoneTexte 58"/>
                <p:cNvSpPr txBox="1"/>
                <p:nvPr/>
              </p:nvSpPr>
              <p:spPr>
                <a:xfrm>
                  <a:off x="6912773" y="3849389"/>
                  <a:ext cx="64472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100" dirty="0" smtClean="0"/>
                    <a:t>p = 0.33</a:t>
                  </a:r>
                  <a:endParaRPr lang="fr-FR" sz="1100" dirty="0"/>
                </a:p>
              </p:txBody>
            </p:sp>
            <p:sp>
              <p:nvSpPr>
                <p:cNvPr id="60" name="ZoneTexte 59"/>
                <p:cNvSpPr txBox="1"/>
                <p:nvPr/>
              </p:nvSpPr>
              <p:spPr>
                <a:xfrm rot="16200000">
                  <a:off x="7845367" y="1721887"/>
                  <a:ext cx="116249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100" b="1" dirty="0" smtClean="0"/>
                    <a:t>CD169 MFI ratio</a:t>
                  </a:r>
                  <a:endParaRPr lang="fr-FR" sz="1100" b="1" dirty="0"/>
                </a:p>
              </p:txBody>
            </p:sp>
            <p:sp>
              <p:nvSpPr>
                <p:cNvPr id="61" name="ZoneTexte 60"/>
                <p:cNvSpPr txBox="1"/>
                <p:nvPr/>
              </p:nvSpPr>
              <p:spPr>
                <a:xfrm rot="16200000">
                  <a:off x="-344082" y="4749316"/>
                  <a:ext cx="1194558" cy="2616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fr-FR" sz="1100" b="1" dirty="0"/>
                    <a:t>CD169 </a:t>
                  </a:r>
                  <a:r>
                    <a:rPr lang="fr-FR" sz="1100" b="1" dirty="0" smtClean="0"/>
                    <a:t>MFI</a:t>
                  </a:r>
                  <a:r>
                    <a:rPr lang="fr-FR" sz="1100" b="1" dirty="0"/>
                    <a:t> </a:t>
                  </a:r>
                  <a:r>
                    <a:rPr lang="fr-FR" sz="1100" b="1" dirty="0" smtClean="0"/>
                    <a:t>ratio </a:t>
                  </a:r>
                  <a:endParaRPr lang="fr-FR" sz="1100" b="1" dirty="0"/>
                </a:p>
              </p:txBody>
            </p:sp>
          </p:grpSp>
          <p:sp>
            <p:nvSpPr>
              <p:cNvPr id="65" name="ZoneTexte 64"/>
              <p:cNvSpPr txBox="1"/>
              <p:nvPr/>
            </p:nvSpPr>
            <p:spPr>
              <a:xfrm>
                <a:off x="8136450" y="3286537"/>
                <a:ext cx="326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F</a:t>
                </a:r>
                <a:r>
                  <a:rPr lang="fr-FR" dirty="0" smtClean="0"/>
                  <a:t>.</a:t>
                </a:r>
                <a:endParaRPr lang="fr-FR" dirty="0"/>
              </a:p>
            </p:txBody>
          </p:sp>
        </p:grpSp>
        <p:pic>
          <p:nvPicPr>
            <p:cNvPr id="8" name="Image 7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61" t="15283" r="4891" b="11491"/>
            <a:stretch/>
          </p:blipFill>
          <p:spPr>
            <a:xfrm>
              <a:off x="8535275" y="3590585"/>
              <a:ext cx="3409818" cy="2451615"/>
            </a:xfrm>
            <a:prstGeom prst="rect">
              <a:avLst/>
            </a:prstGeom>
          </p:spPr>
        </p:pic>
        <p:sp>
          <p:nvSpPr>
            <p:cNvPr id="66" name="ZoneTexte 65"/>
            <p:cNvSpPr txBox="1"/>
            <p:nvPr/>
          </p:nvSpPr>
          <p:spPr>
            <a:xfrm>
              <a:off x="9673792" y="6017991"/>
              <a:ext cx="113204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 smtClean="0"/>
                <a:t>CD169 </a:t>
              </a:r>
              <a:r>
                <a:rPr lang="fr-FR" sz="1100" b="1" dirty="0"/>
                <a:t>MFI </a:t>
              </a:r>
              <a:r>
                <a:rPr lang="fr-FR" sz="1100" b="1" dirty="0" smtClean="0"/>
                <a:t>ratio</a:t>
              </a:r>
              <a:endParaRPr lang="fr-FR" sz="1100" b="1" dirty="0"/>
            </a:p>
          </p:txBody>
        </p:sp>
        <p:sp>
          <p:nvSpPr>
            <p:cNvPr id="67" name="ZoneTexte 66"/>
            <p:cNvSpPr txBox="1"/>
            <p:nvPr/>
          </p:nvSpPr>
          <p:spPr>
            <a:xfrm rot="16200000">
              <a:off x="7937035" y="4650097"/>
              <a:ext cx="93487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b="1" dirty="0" smtClean="0"/>
                <a:t>IFN</a:t>
              </a:r>
              <a:r>
                <a:rPr lang="el-GR" sz="1100" b="1" dirty="0" smtClean="0"/>
                <a:t>α</a:t>
              </a:r>
              <a:r>
                <a:rPr lang="fr-FR" sz="1100" b="1" dirty="0" smtClean="0"/>
                <a:t> (</a:t>
              </a:r>
              <a:r>
                <a:rPr lang="fr-FR" sz="1100" b="1" dirty="0" err="1" smtClean="0"/>
                <a:t>pg</a:t>
              </a:r>
              <a:r>
                <a:rPr lang="fr-FR" sz="1100" b="1" dirty="0" smtClean="0"/>
                <a:t>/ml)</a:t>
              </a:r>
              <a:endParaRPr lang="fr-FR" sz="1100" b="1" dirty="0"/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9452972" y="3881516"/>
              <a:ext cx="65594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r = 0.48 </a:t>
              </a:r>
              <a:endParaRPr lang="fr-FR" sz="1100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9978133" y="3875474"/>
              <a:ext cx="71686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 smtClean="0"/>
                <a:t>p = 0.009</a:t>
              </a:r>
              <a:endParaRPr lang="fr-FR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996308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179</Words>
  <Application>Microsoft Office PowerPoint</Application>
  <PresentationFormat>Grand écran</PresentationFormat>
  <Paragraphs>35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AnneSo</dc:creator>
  <cp:lastModifiedBy>AnneSo</cp:lastModifiedBy>
  <cp:revision>40</cp:revision>
  <cp:lastPrinted>2020-06-05T15:03:29Z</cp:lastPrinted>
  <dcterms:created xsi:type="dcterms:W3CDTF">2020-04-28T15:35:18Z</dcterms:created>
  <dcterms:modified xsi:type="dcterms:W3CDTF">2020-06-12T17:08:04Z</dcterms:modified>
</cp:coreProperties>
</file>