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9" r:id="rId6"/>
    <p:sldId id="266" r:id="rId7"/>
    <p:sldId id="27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189567-AB44-402B-9B96-AF64BC26C7F8}">
          <p14:sldIdLst/>
        </p14:section>
        <p14:section name="Figures" id="{9F1E346A-C9AC-4411-8FAA-7E6D91462510}">
          <p14:sldIdLst/>
        </p14:section>
        <p14:section name="Supplementary Material" id="{C053F6A5-D250-4DF2-8AFF-769D8BE55686}">
          <p14:sldIdLst>
            <p14:sldId id="257"/>
            <p14:sldId id="269"/>
            <p14:sldId id="266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AR YAXMEHEN BELLO CHAVOLLA" userId="2881020a-e810-4b04-ab19-69d70bff0ada" providerId="ADAL" clId="{32A28390-31A6-416B-BFB3-9F2F56233AB7}"/>
    <pc:docChg chg="delSld modSection">
      <pc:chgData name="OMAR YAXMEHEN BELLO CHAVOLLA" userId="2881020a-e810-4b04-ab19-69d70bff0ada" providerId="ADAL" clId="{32A28390-31A6-416B-BFB3-9F2F56233AB7}" dt="2020-04-20T09:05:23.199" v="6" actId="2696"/>
      <pc:docMkLst>
        <pc:docMk/>
      </pc:docMkLst>
      <pc:sldChg chg="del">
        <pc:chgData name="OMAR YAXMEHEN BELLO CHAVOLLA" userId="2881020a-e810-4b04-ab19-69d70bff0ada" providerId="ADAL" clId="{32A28390-31A6-416B-BFB3-9F2F56233AB7}" dt="2020-04-20T09:05:22.874" v="0" actId="2696"/>
        <pc:sldMkLst>
          <pc:docMk/>
          <pc:sldMk cId="3964112944" sldId="256"/>
        </pc:sldMkLst>
      </pc:sldChg>
      <pc:sldChg chg="del">
        <pc:chgData name="OMAR YAXMEHEN BELLO CHAVOLLA" userId="2881020a-e810-4b04-ab19-69d70bff0ada" providerId="ADAL" clId="{32A28390-31A6-416B-BFB3-9F2F56233AB7}" dt="2020-04-20T09:05:23.008" v="1" actId="2696"/>
        <pc:sldMkLst>
          <pc:docMk/>
          <pc:sldMk cId="1480244949" sldId="262"/>
        </pc:sldMkLst>
      </pc:sldChg>
      <pc:sldChg chg="del">
        <pc:chgData name="OMAR YAXMEHEN BELLO CHAVOLLA" userId="2881020a-e810-4b04-ab19-69d70bff0ada" providerId="ADAL" clId="{32A28390-31A6-416B-BFB3-9F2F56233AB7}" dt="2020-04-20T09:05:23.072" v="3" actId="2696"/>
        <pc:sldMkLst>
          <pc:docMk/>
          <pc:sldMk cId="2799886761" sldId="265"/>
        </pc:sldMkLst>
      </pc:sldChg>
      <pc:sldChg chg="del">
        <pc:chgData name="OMAR YAXMEHEN BELLO CHAVOLLA" userId="2881020a-e810-4b04-ab19-69d70bff0ada" providerId="ADAL" clId="{32A28390-31A6-416B-BFB3-9F2F56233AB7}" dt="2020-04-20T09:05:23.132" v="5" actId="2696"/>
        <pc:sldMkLst>
          <pc:docMk/>
          <pc:sldMk cId="2527703538" sldId="267"/>
        </pc:sldMkLst>
      </pc:sldChg>
      <pc:sldChg chg="del">
        <pc:chgData name="OMAR YAXMEHEN BELLO CHAVOLLA" userId="2881020a-e810-4b04-ab19-69d70bff0ada" providerId="ADAL" clId="{32A28390-31A6-416B-BFB3-9F2F56233AB7}" dt="2020-04-20T09:05:23.091" v="4" actId="2696"/>
        <pc:sldMkLst>
          <pc:docMk/>
          <pc:sldMk cId="3147619261" sldId="268"/>
        </pc:sldMkLst>
      </pc:sldChg>
      <pc:sldChg chg="del">
        <pc:chgData name="OMAR YAXMEHEN BELLO CHAVOLLA" userId="2881020a-e810-4b04-ab19-69d70bff0ada" providerId="ADAL" clId="{32A28390-31A6-416B-BFB3-9F2F56233AB7}" dt="2020-04-20T09:05:23.050" v="2" actId="2696"/>
        <pc:sldMkLst>
          <pc:docMk/>
          <pc:sldMk cId="926277819" sldId="272"/>
        </pc:sldMkLst>
      </pc:sldChg>
      <pc:sldChg chg="del">
        <pc:chgData name="OMAR YAXMEHEN BELLO CHAVOLLA" userId="2881020a-e810-4b04-ab19-69d70bff0ada" providerId="ADAL" clId="{32A28390-31A6-416B-BFB3-9F2F56233AB7}" dt="2020-04-20T09:05:23.199" v="6" actId="2696"/>
        <pc:sldMkLst>
          <pc:docMk/>
          <pc:sldMk cId="16490118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5E39-00C4-4BE4-8C54-DE5A0AEC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FD277-5E94-4053-8A52-014297D30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ABE7D-7E37-409A-B6D8-47B10097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749A6-3DA5-42D0-B671-E61A4FD8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1559C-1FC3-42F6-8258-09CDAE4E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60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F8610-A984-48D1-AFA8-274C82DC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81CE6-1C2B-46E6-AE71-FDE699B1A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3C86F-07DD-4202-9BDB-B858EA27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C386-570B-43AA-88F6-3D4136604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455EB-D031-44D6-B6D6-62CF4A36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590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82E33-F1CB-49C5-9BFB-092C8F30B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891CC-6BCB-4569-940C-4638D4C56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DDE3-B978-4DA9-94CB-63CFCD94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73C36-46FC-4B1A-A206-3982DE89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FA7FD-FF00-4CE7-AD7F-AC75C161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67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9F0A2-AEBA-49DB-8020-2B8E94F9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3D7D-2CEA-4077-83D3-FCDEEFD0D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C8546-DB6A-46D9-BD85-F0C4DFAC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06273-7668-4C36-9DED-5D3EB3BC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506A9-1F9C-45EF-B617-FB55DC39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1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87BC-1D9F-4A57-ACCA-B86554BD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43B74-71B7-4BD0-A1E4-AB7704BCC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A1E59-3B15-4975-9EC3-A66BD697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66EB3-C45A-49EE-9924-0169C555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FBFA5-4AF5-4D9A-949D-B00F5754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27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35C4-9441-49C3-81AF-127C7D39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C0089-D773-4E56-A0A8-415C1F748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698EC-FB30-4A8A-979B-F8AC69660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87484-ABE0-48C8-ADA3-76DE2EBC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29587-C634-49E3-AB61-0777A0C3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447DB-EF13-4051-A25C-CA3FED3A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8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BB97-091B-4DCB-81B6-81C19D8B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7C9A6-B435-43DE-8924-F5C8ED85C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44478-6621-4BE2-A117-DD27921F5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83326-1AF7-4A89-8699-4F3C02890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9A034-CBB3-43A3-A288-E658C5750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1E40B-4DB9-4727-98EA-4268E8BC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4A6C7-F236-432A-ABA2-7F6DDAB7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7D26E-38C2-4CE2-933B-3A730D25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49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95C-D003-4F12-925D-9E943009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B6F58-776C-4024-82DD-7AC56981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903F8-5C0C-45A7-8E72-CE12A4CF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1E13F-2F2A-4A41-8C22-382FC9AE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56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7009E-F401-4B6E-AB72-35DA3D06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C2629-C6B4-4571-901F-5727E68F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97D3A-D78D-40FF-B73C-A7390D59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5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8B01-A877-4854-9B6A-BD13996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A3445-3800-4447-9A9B-AB03B76F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03B6-3A79-4278-B845-00A1EE99D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27168-C520-430F-BCD6-C317C189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3F79F-9CE7-4F4D-AFD1-6F99350F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673E8-199D-4DA5-BEDE-80BA8376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7F8B-B1A3-499C-9F2B-537BEB326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3CEB9-7504-4F73-A94D-43A6972FE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E3C8E-835B-4FA1-89DC-5B9F31D7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01D2-19CA-4B9A-892B-6803E741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AFF94-B4C2-4740-AFF5-680002F7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36455-5D88-40D4-99A0-36EDC498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20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CA0CE-7164-4255-9965-1C8A1AD34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2E84E-66C6-4FDB-AFFD-24378F5CF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92079-524E-438B-B829-EE0744D8A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DE88-0BBE-4824-A9B0-91F8CE887F2C}" type="datetimeFigureOut">
              <a:rPr lang="es-MX" smtClean="0"/>
              <a:t>20/04/2020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23648-E334-44FE-962A-E8405A98D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FA2F-ED38-4A73-8E63-FE50480D8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E826-C414-4E6E-A564-0EAFEB8037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3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F66703C-F0B8-4375-9A38-A2D24CB93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36498"/>
              </p:ext>
            </p:extLst>
          </p:nvPr>
        </p:nvGraphicFramePr>
        <p:xfrm>
          <a:off x="834189" y="214965"/>
          <a:ext cx="10418008" cy="56923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38115">
                  <a:extLst>
                    <a:ext uri="{9D8B030D-6E8A-4147-A177-3AD203B41FA5}">
                      <a16:colId xmlns:a16="http://schemas.microsoft.com/office/drawing/2014/main" val="3105030246"/>
                    </a:ext>
                  </a:extLst>
                </a:gridCol>
                <a:gridCol w="2370889">
                  <a:extLst>
                    <a:ext uri="{9D8B030D-6E8A-4147-A177-3AD203B41FA5}">
                      <a16:colId xmlns:a16="http://schemas.microsoft.com/office/drawing/2014/main" val="789613790"/>
                    </a:ext>
                  </a:extLst>
                </a:gridCol>
                <a:gridCol w="2604502">
                  <a:extLst>
                    <a:ext uri="{9D8B030D-6E8A-4147-A177-3AD203B41FA5}">
                      <a16:colId xmlns:a16="http://schemas.microsoft.com/office/drawing/2014/main" val="691175248"/>
                    </a:ext>
                  </a:extLst>
                </a:gridCol>
                <a:gridCol w="2604502">
                  <a:extLst>
                    <a:ext uri="{9D8B030D-6E8A-4147-A177-3AD203B41FA5}">
                      <a16:colId xmlns:a16="http://schemas.microsoft.com/office/drawing/2014/main" val="1066852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Parameter</a:t>
                      </a:r>
                      <a:endParaRPr lang="es-MX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/>
                        <a:t>Without Diabetes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/>
                        <a:t>(N=6,801)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600"/>
                        <a:t>With Diabetes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/>
                        <a:t>(N=1,380)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P-</a:t>
                      </a:r>
                      <a:r>
                        <a:rPr lang="es-MX" sz="1600" err="1"/>
                        <a:t>value</a:t>
                      </a:r>
                      <a:endParaRPr lang="es-MX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6846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Age (</a:t>
                      </a:r>
                      <a:r>
                        <a:rPr lang="es-MX" sz="1600" err="1"/>
                        <a:t>years</a:t>
                      </a:r>
                      <a:r>
                        <a:rPr lang="es-MX" sz="1600"/>
                        <a:t>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44.1 (</a:t>
                      </a:r>
                      <a:r>
                        <a:rPr lang="es-MX" sz="1600" b="0" i="0" u="none" strike="noStrike" noProof="0">
                          <a:latin typeface="Calibri"/>
                        </a:rPr>
                        <a:t>±</a:t>
                      </a:r>
                      <a:r>
                        <a:rPr lang="es-MX" sz="1600"/>
                        <a:t>15.3)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56.9 (</a:t>
                      </a:r>
                      <a:r>
                        <a:rPr lang="es-MX" sz="1600" b="0" i="0" u="none" strike="noStrike" noProof="0">
                          <a:latin typeface="Calibri"/>
                        </a:rPr>
                        <a:t>±</a:t>
                      </a:r>
                      <a:r>
                        <a:rPr lang="es-MX" sz="1600"/>
                        <a:t>12.9)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068094"/>
                  </a:ext>
                </a:extLst>
              </a:tr>
              <a:tr h="182829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Male</a:t>
                      </a:r>
                      <a:r>
                        <a:rPr lang="es-MX" sz="1600"/>
                        <a:t> sex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3,902 (57.4)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838 (60.7)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0" i="0" u="none" strike="noStrike" noProof="0">
                          <a:latin typeface="Calibri"/>
                        </a:rPr>
                        <a:t>0.022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Mortalidad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421 (6.2)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263 (19.1)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6490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Hospitalization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2,134 (31.4)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888 (64.3)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954623"/>
                  </a:ext>
                </a:extLst>
              </a:tr>
              <a:tr h="419294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Pnenumonia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1,582 (23.3)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703 (50.9)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2262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ICU </a:t>
                      </a:r>
                      <a:r>
                        <a:rPr lang="es-MX" sz="1600" err="1"/>
                        <a:t>admission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275 (4)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118 (8.6)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0.760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7462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Invasive</a:t>
                      </a:r>
                      <a:r>
                        <a:rPr lang="es-MX" sz="1600"/>
                        <a:t> </a:t>
                      </a:r>
                      <a:r>
                        <a:rPr lang="es-MX" sz="1600" err="1"/>
                        <a:t>ventilation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254 (3.7)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115 (8.3)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0.417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3796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COPD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126 (1.9)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95 (6.9)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848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Asthma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234 (3.4)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56 (4.1)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0.249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6979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Immunosupression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110 (1.6)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51 (3.7)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7016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Hypertension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1,003 (14.7)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696 (50.4)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3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Obesity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1,168 (17.2)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435 (31.5)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788770"/>
                  </a:ext>
                </a:extLst>
              </a:tr>
              <a:tr h="1535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CKD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73 (1.1)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88 (6.4)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3714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CVD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140 (2.1)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110 (8)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4180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Smoking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612 (9)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147 (10.7)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0.052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704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80DE8A-3A81-4FAD-A033-B123C00E5130}"/>
              </a:ext>
            </a:extLst>
          </p:cNvPr>
          <p:cNvSpPr txBox="1"/>
          <p:nvPr/>
        </p:nvSpPr>
        <p:spPr>
          <a:xfrm>
            <a:off x="886996" y="5996704"/>
            <a:ext cx="1041800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/>
              <a:t>Supplementary Table 1. </a:t>
            </a:r>
            <a:r>
              <a:rPr lang="en-US"/>
              <a:t>Characteristics of SARS-CoV2 confirmed cases in Mexico according to diabetes status at 04/19/2020. </a:t>
            </a:r>
            <a:r>
              <a:rPr lang="es-MX" i="1" err="1">
                <a:ea typeface="+mn-lt"/>
                <a:cs typeface="+mn-lt"/>
              </a:rPr>
              <a:t>Abbreviations</a:t>
            </a:r>
            <a:r>
              <a:rPr lang="es-MX">
                <a:ea typeface="+mn-lt"/>
                <a:cs typeface="+mn-lt"/>
              </a:rPr>
              <a:t>: ICU= intense </a:t>
            </a:r>
            <a:r>
              <a:rPr lang="es-MX" err="1">
                <a:ea typeface="+mn-lt"/>
                <a:cs typeface="+mn-lt"/>
              </a:rPr>
              <a:t>care</a:t>
            </a:r>
            <a:r>
              <a:rPr lang="es-MX">
                <a:ea typeface="+mn-lt"/>
                <a:cs typeface="+mn-lt"/>
              </a:rPr>
              <a:t> </a:t>
            </a:r>
            <a:r>
              <a:rPr lang="es-MX" err="1">
                <a:ea typeface="+mn-lt"/>
                <a:cs typeface="+mn-lt"/>
              </a:rPr>
              <a:t>unit</a:t>
            </a:r>
            <a:r>
              <a:rPr lang="es-MX">
                <a:ea typeface="+mn-lt"/>
                <a:cs typeface="+mn-lt"/>
              </a:rPr>
              <a:t>; COPD= </a:t>
            </a:r>
            <a:r>
              <a:rPr lang="es-MX" err="1">
                <a:ea typeface="+mn-lt"/>
                <a:cs typeface="+mn-lt"/>
              </a:rPr>
              <a:t>chronic</a:t>
            </a:r>
            <a:r>
              <a:rPr lang="es-MX">
                <a:ea typeface="+mn-lt"/>
                <a:cs typeface="+mn-lt"/>
              </a:rPr>
              <a:t> </a:t>
            </a:r>
            <a:r>
              <a:rPr lang="es-MX" err="1">
                <a:ea typeface="+mn-lt"/>
                <a:cs typeface="+mn-lt"/>
              </a:rPr>
              <a:t>obstructive</a:t>
            </a:r>
            <a:r>
              <a:rPr lang="es-MX">
                <a:ea typeface="+mn-lt"/>
                <a:cs typeface="+mn-lt"/>
              </a:rPr>
              <a:t> </a:t>
            </a:r>
            <a:r>
              <a:rPr lang="es-MX" err="1">
                <a:ea typeface="+mn-lt"/>
                <a:cs typeface="+mn-lt"/>
              </a:rPr>
              <a:t>pulmonary</a:t>
            </a:r>
            <a:r>
              <a:rPr lang="es-MX">
                <a:ea typeface="+mn-lt"/>
                <a:cs typeface="+mn-lt"/>
              </a:rPr>
              <a:t> </a:t>
            </a:r>
            <a:r>
              <a:rPr lang="es-MX" err="1">
                <a:ea typeface="+mn-lt"/>
                <a:cs typeface="+mn-lt"/>
              </a:rPr>
              <a:t>disease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708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F66703C-F0B8-4375-9A38-A2D24CB93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256684"/>
              </p:ext>
            </p:extLst>
          </p:nvPr>
        </p:nvGraphicFramePr>
        <p:xfrm>
          <a:off x="834189" y="214965"/>
          <a:ext cx="10418008" cy="57170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38115">
                  <a:extLst>
                    <a:ext uri="{9D8B030D-6E8A-4147-A177-3AD203B41FA5}">
                      <a16:colId xmlns:a16="http://schemas.microsoft.com/office/drawing/2014/main" val="3105030246"/>
                    </a:ext>
                  </a:extLst>
                </a:gridCol>
                <a:gridCol w="2370889">
                  <a:extLst>
                    <a:ext uri="{9D8B030D-6E8A-4147-A177-3AD203B41FA5}">
                      <a16:colId xmlns:a16="http://schemas.microsoft.com/office/drawing/2014/main" val="789613790"/>
                    </a:ext>
                  </a:extLst>
                </a:gridCol>
                <a:gridCol w="2604502">
                  <a:extLst>
                    <a:ext uri="{9D8B030D-6E8A-4147-A177-3AD203B41FA5}">
                      <a16:colId xmlns:a16="http://schemas.microsoft.com/office/drawing/2014/main" val="691175248"/>
                    </a:ext>
                  </a:extLst>
                </a:gridCol>
                <a:gridCol w="2604502">
                  <a:extLst>
                    <a:ext uri="{9D8B030D-6E8A-4147-A177-3AD203B41FA5}">
                      <a16:colId xmlns:a16="http://schemas.microsoft.com/office/drawing/2014/main" val="1066852266"/>
                    </a:ext>
                  </a:extLst>
                </a:gridCol>
              </a:tblGrid>
              <a:tr h="603849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Parameter</a:t>
                      </a:r>
                      <a:endParaRPr lang="es-MX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/>
                        <a:t>Without Obesity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600"/>
                        <a:t>(N=6,581)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600"/>
                        <a:t>With Obesity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/>
                        <a:t>(N=1,605)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P-</a:t>
                      </a:r>
                      <a:r>
                        <a:rPr lang="es-MX" sz="1600" err="1"/>
                        <a:t>value</a:t>
                      </a:r>
                      <a:endParaRPr lang="es-MX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6846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Age (</a:t>
                      </a:r>
                      <a:r>
                        <a:rPr lang="es-MX" sz="1600" err="1"/>
                        <a:t>years</a:t>
                      </a:r>
                      <a:r>
                        <a:rPr lang="es-MX" sz="1600"/>
                        <a:t>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45.7 (</a:t>
                      </a:r>
                      <a:r>
                        <a:rPr lang="es-MX" sz="1600" b="0" i="0" u="none" strike="noStrike" noProof="0">
                          <a:latin typeface="Calibri"/>
                        </a:rPr>
                        <a:t>±</a:t>
                      </a:r>
                      <a:r>
                        <a:rPr lang="es-MX" sz="1600"/>
                        <a:t>16.1)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48.3 (</a:t>
                      </a:r>
                      <a:r>
                        <a:rPr lang="es-MX" sz="1600" b="0" i="0" u="none" strike="noStrike" noProof="0">
                          <a:latin typeface="Calibri"/>
                        </a:rPr>
                        <a:t>±</a:t>
                      </a:r>
                      <a:r>
                        <a:rPr lang="es-MX" sz="1600"/>
                        <a:t>13.9)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068094"/>
                  </a:ext>
                </a:extLst>
              </a:tr>
              <a:tr h="182829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Male</a:t>
                      </a:r>
                      <a:r>
                        <a:rPr lang="es-MX" sz="1600"/>
                        <a:t> sex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3,844 (58.4)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898 (56)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Mortalidad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470 (7.1)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216 (13.5)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6490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Hospitalization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2,265 (34.4)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759 (47.3)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954623"/>
                  </a:ext>
                </a:extLst>
              </a:tr>
              <a:tr h="419294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Pnenumonia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1,702 (25.9)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585 (36.4)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2262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ICU </a:t>
                      </a:r>
                      <a:r>
                        <a:rPr lang="es-MX" sz="1600" err="1"/>
                        <a:t>admission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278 (4.2)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116 (7.2)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0.034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7462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Invasive ventilation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260 (4)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110 (6.9)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0.029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3796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COPD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156 (2.4)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65 (4)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848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Asthma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200 (3)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89 (5.5)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6979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Immunosupression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123 (1.9)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38 (2.4)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0.194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7016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 err="1"/>
                        <a:t>Hypertension</a:t>
                      </a:r>
                      <a:r>
                        <a:rPr lang="es-MX" sz="1600"/>
                        <a:t>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1,142 (17.4)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0" i="0" u="none" strike="noStrike" noProof="0">
                          <a:latin typeface="Calibri"/>
                        </a:rPr>
                        <a:t>556 (34.6)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3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Diabetes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944 (14.3)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435 (27.1)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788770"/>
                  </a:ext>
                </a:extLst>
              </a:tr>
              <a:tr h="1535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CKD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129 (2)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32 (2)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0.932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3714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/>
                        <a:t>CVD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174 (2.6)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76 (4.7)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&lt;0.001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4180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Smoking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542 (8.2)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218 (13.6)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MX" sz="1600" b="0" i="0" u="none" strike="noStrike" noProof="0">
                          <a:latin typeface="Calibri"/>
                        </a:rPr>
                        <a:t>&lt;0.001</a:t>
                      </a:r>
                      <a:endParaRPr lang="en-US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704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80DE8A-3A81-4FAD-A033-B123C00E5130}"/>
              </a:ext>
            </a:extLst>
          </p:cNvPr>
          <p:cNvSpPr txBox="1"/>
          <p:nvPr/>
        </p:nvSpPr>
        <p:spPr>
          <a:xfrm>
            <a:off x="886996" y="5996704"/>
            <a:ext cx="1041800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MX" b="1" err="1"/>
              <a:t>Supplementary</a:t>
            </a:r>
            <a:r>
              <a:rPr lang="es-MX" b="1"/>
              <a:t> Table 2. </a:t>
            </a:r>
            <a:r>
              <a:rPr lang="en-US">
                <a:ea typeface="+mn-lt"/>
                <a:cs typeface="+mn-lt"/>
              </a:rPr>
              <a:t>Characteristics of SARS-CoV2 confirmed cases in Mexico according to obesity status at 04/19/2020. </a:t>
            </a:r>
            <a:r>
              <a:rPr lang="es-MX" i="1" err="1">
                <a:ea typeface="+mn-lt"/>
                <a:cs typeface="+mn-lt"/>
              </a:rPr>
              <a:t>Abbreviations</a:t>
            </a:r>
            <a:r>
              <a:rPr lang="es-MX">
                <a:ea typeface="+mn-lt"/>
                <a:cs typeface="+mn-lt"/>
              </a:rPr>
              <a:t>: ICU= intense </a:t>
            </a:r>
            <a:r>
              <a:rPr lang="es-MX" err="1">
                <a:ea typeface="+mn-lt"/>
                <a:cs typeface="+mn-lt"/>
              </a:rPr>
              <a:t>care</a:t>
            </a:r>
            <a:r>
              <a:rPr lang="es-MX">
                <a:ea typeface="+mn-lt"/>
                <a:cs typeface="+mn-lt"/>
              </a:rPr>
              <a:t> </a:t>
            </a:r>
            <a:r>
              <a:rPr lang="es-MX" err="1">
                <a:ea typeface="+mn-lt"/>
                <a:cs typeface="+mn-lt"/>
              </a:rPr>
              <a:t>unit</a:t>
            </a:r>
            <a:r>
              <a:rPr lang="es-MX">
                <a:ea typeface="+mn-lt"/>
                <a:cs typeface="+mn-lt"/>
              </a:rPr>
              <a:t>; COPD= </a:t>
            </a:r>
            <a:r>
              <a:rPr lang="es-MX" err="1">
                <a:ea typeface="+mn-lt"/>
                <a:cs typeface="+mn-lt"/>
              </a:rPr>
              <a:t>chronic</a:t>
            </a:r>
            <a:r>
              <a:rPr lang="es-MX">
                <a:ea typeface="+mn-lt"/>
                <a:cs typeface="+mn-lt"/>
              </a:rPr>
              <a:t> </a:t>
            </a:r>
            <a:r>
              <a:rPr lang="es-MX" err="1">
                <a:ea typeface="+mn-lt"/>
                <a:cs typeface="+mn-lt"/>
              </a:rPr>
              <a:t>obstructive</a:t>
            </a:r>
            <a:r>
              <a:rPr lang="es-MX">
                <a:ea typeface="+mn-lt"/>
                <a:cs typeface="+mn-lt"/>
              </a:rPr>
              <a:t> </a:t>
            </a:r>
            <a:r>
              <a:rPr lang="es-MX" err="1">
                <a:ea typeface="+mn-lt"/>
                <a:cs typeface="+mn-lt"/>
              </a:rPr>
              <a:t>pulmonary</a:t>
            </a:r>
            <a:r>
              <a:rPr lang="es-MX">
                <a:ea typeface="+mn-lt"/>
                <a:cs typeface="+mn-lt"/>
              </a:rPr>
              <a:t> </a:t>
            </a:r>
            <a:r>
              <a:rPr lang="es-MX" err="1">
                <a:ea typeface="+mn-lt"/>
                <a:cs typeface="+mn-lt"/>
              </a:rPr>
              <a:t>disease</a:t>
            </a:r>
            <a:endParaRPr lang="es-MX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954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11E1529-18D4-414D-AD68-9A5C7E39487F}"/>
              </a:ext>
            </a:extLst>
          </p:cNvPr>
          <p:cNvSpPr txBox="1"/>
          <p:nvPr/>
        </p:nvSpPr>
        <p:spPr>
          <a:xfrm>
            <a:off x="886996" y="5661137"/>
            <a:ext cx="10418008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1600" b="1"/>
              <a:t>Supplementary Figure 1. </a:t>
            </a:r>
            <a:r>
              <a:rPr lang="en-US" sz="1600"/>
              <a:t>Logistic regression analysis to estimate probability of SARS-CoV-2 positivity in Mexico, compared to confirmed SARS-CoV2 negative cases for all suspected cases with SARS-CoV2 status available (A) and stratified by diabetes mellitus (B) and obesity (C). </a:t>
            </a:r>
            <a:r>
              <a:rPr lang="en-US" sz="1600" i="1"/>
              <a:t>Abbreviations</a:t>
            </a:r>
            <a:r>
              <a:rPr lang="en-US" sz="1600"/>
              <a:t>: ICU= intense care unit; COPD= chronic obstructive pulmonary disease; CKD= chronic kidney disease; CVD= cardiovascular disease 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CC6A846-4573-4528-998B-CDA48246B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6" y="119645"/>
            <a:ext cx="11987808" cy="539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6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550B9B-A435-4B01-AB97-1745A403A823}"/>
              </a:ext>
            </a:extLst>
          </p:cNvPr>
          <p:cNvSpPr txBox="1"/>
          <p:nvPr/>
        </p:nvSpPr>
        <p:spPr>
          <a:xfrm>
            <a:off x="552868" y="5944523"/>
            <a:ext cx="1150898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600" b="1"/>
              <a:t>Supplementary Figure 2. </a:t>
            </a:r>
            <a:r>
              <a:rPr lang="en-US" sz="1600"/>
              <a:t>Cox proportional Hazards regression analysis to estimate risk of COVID-19 and its interaction with </a:t>
            </a:r>
            <a:r>
              <a:rPr lang="en-US" sz="1600" err="1"/>
              <a:t>comodbidities</a:t>
            </a:r>
            <a:r>
              <a:rPr lang="en-US" sz="1600"/>
              <a:t> in patients with A) Diabetes and B) Obesity. </a:t>
            </a:r>
            <a:r>
              <a:rPr lang="en-US" sz="1600" i="1"/>
              <a:t>Abbreviations</a:t>
            </a:r>
            <a:r>
              <a:rPr lang="en-US" sz="1600"/>
              <a:t>: COPD= chronic obstructive pulmonary disease; CKD= chronic kidney disease; CVD= cardiovascular disease </a:t>
            </a:r>
          </a:p>
        </p:txBody>
      </p:sp>
      <p:pic>
        <p:nvPicPr>
          <p:cNvPr id="5" name="Picture 4" descr="A screenshot of a map&#10;&#10;Description automatically generated">
            <a:extLst>
              <a:ext uri="{FF2B5EF4-FFF2-40B4-BE49-F238E27FC236}">
                <a16:creationId xmlns:a16="http://schemas.microsoft.com/office/drawing/2014/main" id="{7B0F3BBE-4C10-4141-87C4-421047644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16" y="415196"/>
            <a:ext cx="11591568" cy="539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5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C842A563F35C47A09A3D70776767EA" ma:contentTypeVersion="12" ma:contentTypeDescription="Create a new document." ma:contentTypeScope="" ma:versionID="a62f97c3c094e40feafb9ebc620e9054">
  <xsd:schema xmlns:xsd="http://www.w3.org/2001/XMLSchema" xmlns:xs="http://www.w3.org/2001/XMLSchema" xmlns:p="http://schemas.microsoft.com/office/2006/metadata/properties" xmlns:ns3="12e74da6-fa0d-4c7c-a111-43615efb4446" xmlns:ns4="b812a250-c853-49df-aaa2-6c99e7f55268" targetNamespace="http://schemas.microsoft.com/office/2006/metadata/properties" ma:root="true" ma:fieldsID="d79bb806064250bfde674632dea6c727" ns3:_="" ns4:_="">
    <xsd:import namespace="12e74da6-fa0d-4c7c-a111-43615efb4446"/>
    <xsd:import namespace="b812a250-c853-49df-aaa2-6c99e7f552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74da6-fa0d-4c7c-a111-43615efb4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2a250-c853-49df-aaa2-6c99e7f552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B22967-F939-46DC-877A-87BBC623C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e74da6-fa0d-4c7c-a111-43615efb4446"/>
    <ds:schemaRef ds:uri="b812a250-c853-49df-aaa2-6c99e7f552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FBC172-3EC7-4473-BBFE-AF8C96F85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AF6AEF-CC35-4554-BF59-16B9FCE24835}">
  <ds:schemaRefs>
    <ds:schemaRef ds:uri="12e74da6-fa0d-4c7c-a111-43615efb4446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812a250-c853-49df-aaa2-6c99e7f5526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513</Words>
  <Application>Microsoft Office PowerPoint</Application>
  <PresentationFormat>Widescreen</PresentationFormat>
  <Paragraphs>136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between type 2 diabetes and obesity relating to COVID-19 outcomes in Mexico</dc:title>
  <dc:creator>Omar Bello</dc:creator>
  <cp:lastModifiedBy>Omar Bello</cp:lastModifiedBy>
  <cp:revision>1</cp:revision>
  <dcterms:created xsi:type="dcterms:W3CDTF">2020-04-14T18:00:58Z</dcterms:created>
  <dcterms:modified xsi:type="dcterms:W3CDTF">2020-04-20T09:05:25Z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0x010100BFC842A563F35C47A09A3D70776767EA</vt:lpwstr>
  </property>
</Properties>
</file>