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72" r:id="rId2"/>
    <p:sldId id="266" r:id="rId3"/>
    <p:sldId id="265" r:id="rId4"/>
    <p:sldId id="268" r:id="rId5"/>
    <p:sldId id="271" r:id="rId6"/>
  </p:sldIdLst>
  <p:sldSz cx="6858000" cy="12192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ylor, Zachary" initials="TZ" lastIdx="3" clrIdx="0">
    <p:extLst>
      <p:ext uri="{19B8F6BF-5375-455C-9EA6-DF929625EA0E}">
        <p15:presenceInfo xmlns:p15="http://schemas.microsoft.com/office/powerpoint/2012/main" userId="S-1-5-21-2113169553-152591045-318601546-2866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BEBEBE"/>
    <a:srgbClr val="E7E7E7"/>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80261" autoAdjust="0"/>
  </p:normalViewPr>
  <p:slideViewPr>
    <p:cSldViewPr snapToGrid="0" showGuides="1">
      <p:cViewPr varScale="1">
        <p:scale>
          <a:sx n="63" d="100"/>
          <a:sy n="63" d="100"/>
        </p:scale>
        <p:origin x="3256" y="184"/>
      </p:cViewPr>
      <p:guideLst>
        <p:guide orient="horz" pos="384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55F7E0E2-6C77-45A7-8242-FECD0762591D}" type="datetimeFigureOut">
              <a:rPr lang="en-US" smtClean="0"/>
              <a:t>4/8/20</a:t>
            </a:fld>
            <a:endParaRPr lang="en-US"/>
          </a:p>
        </p:txBody>
      </p:sp>
      <p:sp>
        <p:nvSpPr>
          <p:cNvPr id="4" name="Slide Image Placeholder 3"/>
          <p:cNvSpPr>
            <a:spLocks noGrp="1" noRot="1" noChangeAspect="1"/>
          </p:cNvSpPr>
          <p:nvPr>
            <p:ph type="sldImg" idx="2"/>
          </p:nvPr>
        </p:nvSpPr>
        <p:spPr>
          <a:xfrm>
            <a:off x="2559050" y="1162050"/>
            <a:ext cx="176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576D95F2-EC98-4F50-87D1-0977E7B066CB}" type="slidenum">
              <a:rPr lang="en-US" smtClean="0"/>
              <a:t>‹#›</a:t>
            </a:fld>
            <a:endParaRPr lang="en-US"/>
          </a:p>
        </p:txBody>
      </p:sp>
    </p:spTree>
    <p:extLst>
      <p:ext uri="{BB962C8B-B14F-4D97-AF65-F5344CB8AC3E}">
        <p14:creationId xmlns:p14="http://schemas.microsoft.com/office/powerpoint/2010/main" val="1611222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4C0C33-AEB5-43AC-81D7-EC974982C47A}"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272307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0C33-AEB5-43AC-81D7-EC974982C47A}"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281368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0C33-AEB5-43AC-81D7-EC974982C47A}"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71626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0C33-AEB5-43AC-81D7-EC974982C47A}"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49625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4C0C33-AEB5-43AC-81D7-EC974982C47A}"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171947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4C0C33-AEB5-43AC-81D7-EC974982C47A}"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397629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4C0C33-AEB5-43AC-81D7-EC974982C47A}" type="datetimeFigureOut">
              <a:rPr lang="en-US" smtClean="0"/>
              <a:t>4/8/20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247758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4C0C33-AEB5-43AC-81D7-EC974982C47A}" type="datetimeFigureOut">
              <a:rPr lang="en-US" smtClean="0"/>
              <a:t>4/8/20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211610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C0C33-AEB5-43AC-81D7-EC974982C47A}" type="datetimeFigureOut">
              <a:rPr lang="en-US" smtClean="0"/>
              <a:t>4/8/20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170651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4C0C33-AEB5-43AC-81D7-EC974982C47A}"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355495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4C0C33-AEB5-43AC-81D7-EC974982C47A}"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0BE91-B186-48DD-A8DE-8B58557BC7B3}" type="slidenum">
              <a:rPr lang="en-US" smtClean="0"/>
              <a:t>‹#›</a:t>
            </a:fld>
            <a:endParaRPr lang="en-US"/>
          </a:p>
        </p:txBody>
      </p:sp>
    </p:spTree>
    <p:extLst>
      <p:ext uri="{BB962C8B-B14F-4D97-AF65-F5344CB8AC3E}">
        <p14:creationId xmlns:p14="http://schemas.microsoft.com/office/powerpoint/2010/main" val="257775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044C0C33-AEB5-43AC-81D7-EC974982C47A}" type="datetimeFigureOut">
              <a:rPr lang="en-US" smtClean="0"/>
              <a:t>4/8/20</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450BE91-B186-48DD-A8DE-8B58557BC7B3}" type="slidenum">
              <a:rPr lang="en-US" smtClean="0"/>
              <a:t>‹#›</a:t>
            </a:fld>
            <a:endParaRPr lang="en-US"/>
          </a:p>
        </p:txBody>
      </p:sp>
    </p:spTree>
    <p:extLst>
      <p:ext uri="{BB962C8B-B14F-4D97-AF65-F5344CB8AC3E}">
        <p14:creationId xmlns:p14="http://schemas.microsoft.com/office/powerpoint/2010/main" val="1424200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2994" y="7503695"/>
            <a:ext cx="4572010" cy="2492990"/>
          </a:xfrm>
          <a:prstGeom prst="rect">
            <a:avLst/>
          </a:prstGeom>
          <a:noFill/>
        </p:spPr>
        <p:txBody>
          <a:bodyPr wrap="square" rtlCol="0">
            <a:spAutoFit/>
          </a:bodyPr>
          <a:lstStyle/>
          <a:p>
            <a:r>
              <a:rPr lang="en-US" sz="1200" b="1" dirty="0">
                <a:latin typeface="Calibri (Body)"/>
              </a:rPr>
              <a:t>Figure S1: </a:t>
            </a:r>
            <a:r>
              <a:rPr lang="en-US" sz="1200" dirty="0">
                <a:latin typeface="Calibri (Body)"/>
              </a:rPr>
              <a:t>Architecture of MTXPK.org. MTXPK.org (left) is a web application that uses a Web API interface to interact with the end user. Commands are entered by the user then are automatically translated down a layer to the MTXPK business logic, where they undergo command processing. The logic string will call upon the general PKPD modeling engine, which uses a PKPD modeling repository to provide proper Bayesian estimation and simulation of the elimination curves. Processed information is sent back up the layering to the Web API to be presented to the end user. </a:t>
            </a:r>
            <a:r>
              <a:rPr lang="en-US" sz="1200" dirty="0" err="1">
                <a:latin typeface="Calibri (Body)"/>
              </a:rPr>
              <a:t>MtxSim</a:t>
            </a:r>
            <a:r>
              <a:rPr lang="en-US" sz="1200" dirty="0">
                <a:latin typeface="Calibri (Body)"/>
              </a:rPr>
              <a:t> (right) follows a similar logic string, but lacks the Web API interface to interact publicly with the end user.</a:t>
            </a:r>
          </a:p>
          <a:p>
            <a:r>
              <a:rPr lang="en-US" sz="1200" dirty="0">
                <a:latin typeface="Calibri (Body)"/>
              </a:rPr>
              <a:t>API: Application programming interface</a:t>
            </a:r>
          </a:p>
          <a:p>
            <a:r>
              <a:rPr lang="en-US" sz="1200" dirty="0">
                <a:latin typeface="Calibri (Body)"/>
              </a:rPr>
              <a:t>PKPD: Pharmacokinetic/</a:t>
            </a:r>
            <a:r>
              <a:rPr lang="en-US" sz="1200" dirty="0" err="1">
                <a:latin typeface="Calibri (Body)"/>
              </a:rPr>
              <a:t>Pharmacodynamic</a:t>
            </a:r>
            <a:r>
              <a:rPr lang="en-US" sz="1200" dirty="0">
                <a:latin typeface="Calibri (Body)"/>
              </a:rPr>
              <a:t> </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13509" b="24913"/>
          <a:stretch/>
        </p:blipFill>
        <p:spPr>
          <a:xfrm>
            <a:off x="1142995" y="4688305"/>
            <a:ext cx="4572009" cy="2815390"/>
          </a:xfrm>
          <a:prstGeom prst="rect">
            <a:avLst/>
          </a:prstGeom>
        </p:spPr>
      </p:pic>
    </p:spTree>
    <p:extLst>
      <p:ext uri="{BB962C8B-B14F-4D97-AF65-F5344CB8AC3E}">
        <p14:creationId xmlns:p14="http://schemas.microsoft.com/office/powerpoint/2010/main" val="180773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651230853"/>
              </p:ext>
            </p:extLst>
          </p:nvPr>
        </p:nvGraphicFramePr>
        <p:xfrm>
          <a:off x="0" y="4874733"/>
          <a:ext cx="3434122" cy="2266950"/>
        </p:xfrm>
        <a:graphic>
          <a:graphicData uri="http://schemas.openxmlformats.org/presentationml/2006/ole">
            <mc:AlternateContent xmlns:mc="http://schemas.openxmlformats.org/markup-compatibility/2006">
              <mc:Choice xmlns:v="urn:schemas-microsoft-com:vml" Requires="v">
                <p:oleObj spid="_x0000_s3202" name="Prism 8" r:id="rId3" imgW="3802313" imgH="2509553" progId="Prism8.Document">
                  <p:embed/>
                </p:oleObj>
              </mc:Choice>
              <mc:Fallback>
                <p:oleObj name="Prism 8" r:id="rId3" imgW="3802313" imgH="2509553" progId="Prism8.Document">
                  <p:embed/>
                  <p:pic>
                    <p:nvPicPr>
                      <p:cNvPr id="0" name=""/>
                      <p:cNvPicPr/>
                      <p:nvPr/>
                    </p:nvPicPr>
                    <p:blipFill>
                      <a:blip r:embed="rId4"/>
                      <a:stretch>
                        <a:fillRect/>
                      </a:stretch>
                    </p:blipFill>
                    <p:spPr>
                      <a:xfrm>
                        <a:off x="0" y="4874733"/>
                        <a:ext cx="3434122" cy="22669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860469978"/>
              </p:ext>
            </p:extLst>
          </p:nvPr>
        </p:nvGraphicFramePr>
        <p:xfrm>
          <a:off x="3428999" y="4874732"/>
          <a:ext cx="3429000" cy="2442535"/>
        </p:xfrm>
        <a:graphic>
          <a:graphicData uri="http://schemas.openxmlformats.org/presentationml/2006/ole">
            <mc:AlternateContent xmlns:mc="http://schemas.openxmlformats.org/markup-compatibility/2006">
              <mc:Choice xmlns:v="urn:schemas-microsoft-com:vml" Requires="v">
                <p:oleObj spid="_x0000_s3203" name="Prism 8" r:id="rId5" imgW="3802313" imgH="2707638" progId="Prism8.Document">
                  <p:embed/>
                </p:oleObj>
              </mc:Choice>
              <mc:Fallback>
                <p:oleObj name="Prism 8" r:id="rId5" imgW="3802313" imgH="2707638" progId="Prism8.Document">
                  <p:embed/>
                  <p:pic>
                    <p:nvPicPr>
                      <p:cNvPr id="0" name=""/>
                      <p:cNvPicPr/>
                      <p:nvPr/>
                    </p:nvPicPr>
                    <p:blipFill>
                      <a:blip r:embed="rId6"/>
                      <a:stretch>
                        <a:fillRect/>
                      </a:stretch>
                    </p:blipFill>
                    <p:spPr>
                      <a:xfrm>
                        <a:off x="3428999" y="4874732"/>
                        <a:ext cx="3429000" cy="2442535"/>
                      </a:xfrm>
                      <a:prstGeom prst="rect">
                        <a:avLst/>
                      </a:prstGeom>
                    </p:spPr>
                  </p:pic>
                </p:oleObj>
              </mc:Fallback>
            </mc:AlternateContent>
          </a:graphicData>
        </a:graphic>
      </p:graphicFrame>
      <p:sp>
        <p:nvSpPr>
          <p:cNvPr id="4" name="TextBox 3"/>
          <p:cNvSpPr txBox="1"/>
          <p:nvPr/>
        </p:nvSpPr>
        <p:spPr>
          <a:xfrm>
            <a:off x="-3" y="7317267"/>
            <a:ext cx="6858002" cy="1200329"/>
          </a:xfrm>
          <a:prstGeom prst="rect">
            <a:avLst/>
          </a:prstGeom>
          <a:noFill/>
        </p:spPr>
        <p:txBody>
          <a:bodyPr wrap="square" rtlCol="0">
            <a:spAutoFit/>
          </a:bodyPr>
          <a:lstStyle/>
          <a:p>
            <a:r>
              <a:rPr lang="en-US" sz="1200" b="1" dirty="0">
                <a:latin typeface="Calibri (Body)"/>
              </a:rPr>
              <a:t>Figure S2: </a:t>
            </a:r>
            <a:r>
              <a:rPr lang="en-US" sz="1200" dirty="0">
                <a:latin typeface="Calibri (Body)"/>
              </a:rPr>
              <a:t>Additional covariate analysis. Once clearance was normalized to BSA, there was no significant effect of sex (A) on clearance estimates (p = 0.39). Age did not share a significant linear relationship with normalized clearance (B). The line within the box represents the median, the box represents the inter-quartile range, with the whiskers representing the minimum and maximum values. Gray circles depict the estimated clearance values at the given age at the start of treatment. The black line represents a linear regression.</a:t>
            </a:r>
          </a:p>
        </p:txBody>
      </p:sp>
      <p:sp>
        <p:nvSpPr>
          <p:cNvPr id="7" name="TextBox 6"/>
          <p:cNvSpPr txBox="1"/>
          <p:nvPr/>
        </p:nvSpPr>
        <p:spPr>
          <a:xfrm>
            <a:off x="0" y="4690065"/>
            <a:ext cx="376770" cy="369332"/>
          </a:xfrm>
          <a:prstGeom prst="rect">
            <a:avLst/>
          </a:prstGeom>
          <a:noFill/>
        </p:spPr>
        <p:txBody>
          <a:bodyPr wrap="none" rtlCol="0">
            <a:spAutoFit/>
          </a:bodyPr>
          <a:lstStyle/>
          <a:p>
            <a:r>
              <a:rPr lang="en-US" dirty="0"/>
              <a:t>A.</a:t>
            </a:r>
          </a:p>
        </p:txBody>
      </p:sp>
      <p:sp>
        <p:nvSpPr>
          <p:cNvPr id="8" name="TextBox 7"/>
          <p:cNvSpPr txBox="1"/>
          <p:nvPr/>
        </p:nvSpPr>
        <p:spPr>
          <a:xfrm>
            <a:off x="3429000" y="4690065"/>
            <a:ext cx="367408"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04999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593821587"/>
              </p:ext>
            </p:extLst>
          </p:nvPr>
        </p:nvGraphicFramePr>
        <p:xfrm>
          <a:off x="922620" y="3867888"/>
          <a:ext cx="5012760" cy="3945324"/>
        </p:xfrm>
        <a:graphic>
          <a:graphicData uri="http://schemas.openxmlformats.org/presentationml/2006/ole">
            <mc:AlternateContent xmlns:mc="http://schemas.openxmlformats.org/markup-compatibility/2006">
              <mc:Choice xmlns:v="urn:schemas-microsoft-com:vml" Requires="v">
                <p:oleObj spid="_x0000_s2115" name="Prism 8" r:id="rId3" imgW="3802313" imgH="2992880" progId="Prism8.Document">
                  <p:embed/>
                </p:oleObj>
              </mc:Choice>
              <mc:Fallback>
                <p:oleObj name="Prism 8" r:id="rId3" imgW="3802313" imgH="2992880" progId="Prism8.Document">
                  <p:embed/>
                  <p:pic>
                    <p:nvPicPr>
                      <p:cNvPr id="0" name=""/>
                      <p:cNvPicPr/>
                      <p:nvPr/>
                    </p:nvPicPr>
                    <p:blipFill>
                      <a:blip r:embed="rId4"/>
                      <a:stretch>
                        <a:fillRect/>
                      </a:stretch>
                    </p:blipFill>
                    <p:spPr>
                      <a:xfrm>
                        <a:off x="922620" y="3867888"/>
                        <a:ext cx="5012760" cy="3945324"/>
                      </a:xfrm>
                      <a:prstGeom prst="rect">
                        <a:avLst/>
                      </a:prstGeom>
                    </p:spPr>
                  </p:pic>
                </p:oleObj>
              </mc:Fallback>
            </mc:AlternateContent>
          </a:graphicData>
        </a:graphic>
      </p:graphicFrame>
      <p:sp>
        <p:nvSpPr>
          <p:cNvPr id="3" name="TextBox 2"/>
          <p:cNvSpPr txBox="1"/>
          <p:nvPr/>
        </p:nvSpPr>
        <p:spPr>
          <a:xfrm>
            <a:off x="922620" y="7813212"/>
            <a:ext cx="5012760" cy="1384995"/>
          </a:xfrm>
          <a:prstGeom prst="rect">
            <a:avLst/>
          </a:prstGeom>
          <a:noFill/>
        </p:spPr>
        <p:txBody>
          <a:bodyPr wrap="square" rtlCol="0">
            <a:spAutoFit/>
          </a:bodyPr>
          <a:lstStyle/>
          <a:p>
            <a:r>
              <a:rPr lang="en-US" sz="1200" b="1" dirty="0">
                <a:latin typeface="Calibri (Body)"/>
              </a:rPr>
              <a:t>Figure S3: </a:t>
            </a:r>
            <a:r>
              <a:rPr lang="en-US" sz="1200" dirty="0">
                <a:latin typeface="Calibri (Body)"/>
              </a:rPr>
              <a:t>Impact of country of treatment on clearance estimates. Finnish patients had an estimated 26% faster clearance compared to Swedish, Dutch, and Norwegian patients (p &lt; 0.001). The line within the box represents the median value. The box represents the inter-quartile range with the whiskers representing the minimum and maximum values. </a:t>
            </a:r>
          </a:p>
          <a:p>
            <a:r>
              <a:rPr lang="en-US" sz="1200" dirty="0">
                <a:latin typeface="Calibri (Body)"/>
              </a:rPr>
              <a:t>*** corresponds to a p &lt; 0.0001</a:t>
            </a:r>
          </a:p>
        </p:txBody>
      </p:sp>
    </p:spTree>
    <p:extLst>
      <p:ext uri="{BB962C8B-B14F-4D97-AF65-F5344CB8AC3E}">
        <p14:creationId xmlns:p14="http://schemas.microsoft.com/office/powerpoint/2010/main" val="267219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487" y="7745615"/>
            <a:ext cx="6013533" cy="3231654"/>
          </a:xfrm>
          <a:prstGeom prst="rect">
            <a:avLst/>
          </a:prstGeom>
          <a:noFill/>
        </p:spPr>
        <p:txBody>
          <a:bodyPr wrap="square" rtlCol="0">
            <a:spAutoFit/>
          </a:bodyPr>
          <a:lstStyle/>
          <a:p>
            <a:r>
              <a:rPr lang="en-US" sz="1200" baseline="30000" dirty="0"/>
              <a:t>a</a:t>
            </a:r>
            <a:r>
              <a:rPr lang="en-US" sz="1200" dirty="0"/>
              <a:t> PK parameters were estimated to a normalized 1.73m</a:t>
            </a:r>
            <a:r>
              <a:rPr lang="en-US" sz="1200" baseline="30000" dirty="0"/>
              <a:t>2</a:t>
            </a:r>
          </a:p>
          <a:p>
            <a:r>
              <a:rPr lang="en-US" sz="1200" baseline="30000" dirty="0"/>
              <a:t>b</a:t>
            </a:r>
            <a:r>
              <a:rPr lang="en-US" sz="1200" dirty="0"/>
              <a:t> Additional population PK model parameters exist for this model</a:t>
            </a:r>
          </a:p>
          <a:p>
            <a:r>
              <a:rPr lang="en-US" sz="1200" baseline="30000" dirty="0"/>
              <a:t>c</a:t>
            </a:r>
            <a:r>
              <a:rPr lang="en-US" sz="1200" dirty="0"/>
              <a:t> Value was pulled from the mtx.stjude.org website </a:t>
            </a:r>
          </a:p>
          <a:p>
            <a:r>
              <a:rPr lang="en-US" sz="1200" baseline="30000" dirty="0"/>
              <a:t>d</a:t>
            </a:r>
            <a:r>
              <a:rPr lang="en-US" sz="1200" dirty="0"/>
              <a:t> Calculated value derived from </a:t>
            </a:r>
            <a:r>
              <a:rPr lang="en-US" sz="1200" dirty="0" err="1"/>
              <a:t>Ke</a:t>
            </a:r>
            <a:r>
              <a:rPr lang="en-US" sz="1200" dirty="0"/>
              <a:t> and </a:t>
            </a:r>
            <a:r>
              <a:rPr lang="en-US" sz="1200" dirty="0" err="1"/>
              <a:t>Vc</a:t>
            </a:r>
            <a:endParaRPr lang="en-US" sz="1200" dirty="0"/>
          </a:p>
          <a:p>
            <a:r>
              <a:rPr lang="en-US" sz="1200" baseline="30000" dirty="0"/>
              <a:t>e</a:t>
            </a:r>
            <a:r>
              <a:rPr lang="en-US" sz="1200" dirty="0"/>
              <a:t> 11.61 L/h/1.73m</a:t>
            </a:r>
            <a:r>
              <a:rPr lang="en-US" sz="1200" baseline="30000" dirty="0"/>
              <a:t>2</a:t>
            </a:r>
            <a:r>
              <a:rPr lang="en-US" sz="1200" dirty="0"/>
              <a:t> would be the value if derived from mtx.stjude.org</a:t>
            </a:r>
          </a:p>
          <a:p>
            <a:r>
              <a:rPr lang="en-US" sz="1200" dirty="0"/>
              <a:t>Cl: Clearance of methotrexate from the central compartment</a:t>
            </a:r>
          </a:p>
          <a:p>
            <a:r>
              <a:rPr lang="en-US" sz="1200" dirty="0"/>
              <a:t>V1: Volume of distribution of methotrexate in the central compartment</a:t>
            </a:r>
          </a:p>
          <a:p>
            <a:r>
              <a:rPr lang="en-US" sz="1200" dirty="0"/>
              <a:t>Q2: Inter-compartmental clearance for vascular peripheral compartment</a:t>
            </a:r>
          </a:p>
          <a:p>
            <a:r>
              <a:rPr lang="en-US" sz="1200" dirty="0"/>
              <a:t>V2: Volume of distribution of methotrexate in the vascular compartment</a:t>
            </a:r>
          </a:p>
          <a:p>
            <a:r>
              <a:rPr lang="en-US" sz="1200" dirty="0"/>
              <a:t>Q3: Inter-compartmental clearance for the non-vascular compartment </a:t>
            </a:r>
          </a:p>
          <a:p>
            <a:r>
              <a:rPr lang="en-US" sz="1200" dirty="0"/>
              <a:t>V3: Volume of distribution of methotrexate in the non-vascular compartment</a:t>
            </a:r>
          </a:p>
          <a:p>
            <a:r>
              <a:rPr lang="en-US" sz="1200" dirty="0" err="1"/>
              <a:t>Vc</a:t>
            </a:r>
            <a:r>
              <a:rPr lang="en-US" sz="1200" dirty="0"/>
              <a:t>: Volume of distribution of the </a:t>
            </a:r>
            <a:r>
              <a:rPr lang="en-US" sz="1200" dirty="0" err="1"/>
              <a:t>centralcompartment</a:t>
            </a:r>
            <a:endParaRPr lang="en-US" sz="1200" dirty="0"/>
          </a:p>
          <a:p>
            <a:r>
              <a:rPr lang="en-US" sz="1200" dirty="0" err="1"/>
              <a:t>Ke</a:t>
            </a:r>
            <a:r>
              <a:rPr lang="en-US" sz="1200" dirty="0"/>
              <a:t>: Elimination rate constant from the central compartment</a:t>
            </a:r>
          </a:p>
          <a:p>
            <a:r>
              <a:rPr lang="en-US" sz="1200" dirty="0" err="1"/>
              <a:t>Kcp</a:t>
            </a:r>
            <a:r>
              <a:rPr lang="en-US" sz="1200" dirty="0"/>
              <a:t>: Elimination rate constant from the central compartment to peripheral compartment</a:t>
            </a:r>
          </a:p>
          <a:p>
            <a:r>
              <a:rPr lang="en-US" sz="1200" dirty="0" err="1"/>
              <a:t>Kpc</a:t>
            </a:r>
            <a:r>
              <a:rPr lang="en-US" sz="1200" dirty="0"/>
              <a:t>: Elimination rate constant from the peripheral compartment to central compartment</a:t>
            </a:r>
          </a:p>
          <a:p>
            <a:r>
              <a:rPr lang="en-US" sz="1200" dirty="0"/>
              <a:t>CP: Compartment</a:t>
            </a:r>
          </a:p>
          <a:p>
            <a:r>
              <a:rPr lang="en-US" sz="1200" dirty="0"/>
              <a:t>NOPHO: Nordic Society of Pediatric Hematology and Oncology</a:t>
            </a:r>
          </a:p>
        </p:txBody>
      </p:sp>
      <p:sp>
        <p:nvSpPr>
          <p:cNvPr id="5" name="TextBox 4"/>
          <p:cNvSpPr txBox="1"/>
          <p:nvPr/>
        </p:nvSpPr>
        <p:spPr>
          <a:xfrm>
            <a:off x="471488" y="3902234"/>
            <a:ext cx="4332363" cy="276999"/>
          </a:xfrm>
          <a:prstGeom prst="rect">
            <a:avLst/>
          </a:prstGeom>
          <a:noFill/>
        </p:spPr>
        <p:txBody>
          <a:bodyPr wrap="square" rtlCol="0">
            <a:spAutoFit/>
          </a:bodyPr>
          <a:lstStyle/>
          <a:p>
            <a:r>
              <a:rPr lang="en-US" sz="1200" b="1" dirty="0"/>
              <a:t>Table S1: </a:t>
            </a:r>
            <a:r>
              <a:rPr lang="en-US" sz="1200" dirty="0"/>
              <a:t>Model parameters for evaluation</a:t>
            </a:r>
            <a:endParaRPr lang="en-US" sz="1200" b="1" dirty="0"/>
          </a:p>
        </p:txBody>
      </p:sp>
      <p:graphicFrame>
        <p:nvGraphicFramePr>
          <p:cNvPr id="6" name="Table 5"/>
          <p:cNvGraphicFramePr>
            <a:graphicFrameLocks noGrp="1"/>
          </p:cNvGraphicFramePr>
          <p:nvPr>
            <p:extLst>
              <p:ext uri="{D42A27DB-BD31-4B8C-83A1-F6EECF244321}">
                <p14:modId xmlns:p14="http://schemas.microsoft.com/office/powerpoint/2010/main" val="403973750"/>
              </p:ext>
            </p:extLst>
          </p:nvPr>
        </p:nvGraphicFramePr>
        <p:xfrm>
          <a:off x="471488" y="4179233"/>
          <a:ext cx="6013533" cy="3566382"/>
        </p:xfrm>
        <a:graphic>
          <a:graphicData uri="http://schemas.openxmlformats.org/drawingml/2006/table">
            <a:tbl>
              <a:tblPr firstRow="1" bandRow="1">
                <a:tableStyleId>{073A0DAA-6AF3-43AB-8588-CEC1D06C72B9}</a:tableStyleId>
              </a:tblPr>
              <a:tblGrid>
                <a:gridCol w="691230">
                  <a:extLst>
                    <a:ext uri="{9D8B030D-6E8A-4147-A177-3AD203B41FA5}">
                      <a16:colId xmlns:a16="http://schemas.microsoft.com/office/drawing/2014/main" val="20000"/>
                    </a:ext>
                  </a:extLst>
                </a:gridCol>
                <a:gridCol w="643559">
                  <a:extLst>
                    <a:ext uri="{9D8B030D-6E8A-4147-A177-3AD203B41FA5}">
                      <a16:colId xmlns:a16="http://schemas.microsoft.com/office/drawing/2014/main" val="20001"/>
                    </a:ext>
                  </a:extLst>
                </a:gridCol>
                <a:gridCol w="681742">
                  <a:extLst>
                    <a:ext uri="{9D8B030D-6E8A-4147-A177-3AD203B41FA5}">
                      <a16:colId xmlns:a16="http://schemas.microsoft.com/office/drawing/2014/main" val="20002"/>
                    </a:ext>
                  </a:extLst>
                </a:gridCol>
                <a:gridCol w="688318">
                  <a:extLst>
                    <a:ext uri="{9D8B030D-6E8A-4147-A177-3AD203B41FA5}">
                      <a16:colId xmlns:a16="http://schemas.microsoft.com/office/drawing/2014/main" val="20003"/>
                    </a:ext>
                  </a:extLst>
                </a:gridCol>
                <a:gridCol w="789607">
                  <a:extLst>
                    <a:ext uri="{9D8B030D-6E8A-4147-A177-3AD203B41FA5}">
                      <a16:colId xmlns:a16="http://schemas.microsoft.com/office/drawing/2014/main" val="20004"/>
                    </a:ext>
                  </a:extLst>
                </a:gridCol>
                <a:gridCol w="545898">
                  <a:extLst>
                    <a:ext uri="{9D8B030D-6E8A-4147-A177-3AD203B41FA5}">
                      <a16:colId xmlns:a16="http://schemas.microsoft.com/office/drawing/2014/main" val="20005"/>
                    </a:ext>
                  </a:extLst>
                </a:gridCol>
                <a:gridCol w="745958">
                  <a:extLst>
                    <a:ext uri="{9D8B030D-6E8A-4147-A177-3AD203B41FA5}">
                      <a16:colId xmlns:a16="http://schemas.microsoft.com/office/drawing/2014/main" val="20006"/>
                    </a:ext>
                  </a:extLst>
                </a:gridCol>
                <a:gridCol w="409074">
                  <a:extLst>
                    <a:ext uri="{9D8B030D-6E8A-4147-A177-3AD203B41FA5}">
                      <a16:colId xmlns:a16="http://schemas.microsoft.com/office/drawing/2014/main" val="20007"/>
                    </a:ext>
                  </a:extLst>
                </a:gridCol>
                <a:gridCol w="818147">
                  <a:extLst>
                    <a:ext uri="{9D8B030D-6E8A-4147-A177-3AD203B41FA5}">
                      <a16:colId xmlns:a16="http://schemas.microsoft.com/office/drawing/2014/main" val="20008"/>
                    </a:ext>
                  </a:extLst>
                </a:gridCol>
              </a:tblGrid>
              <a:tr h="179007">
                <a:tc>
                  <a:txBody>
                    <a:bodyPr/>
                    <a:lstStyle/>
                    <a:p>
                      <a:pPr algn="ctr" fontAlgn="ctr"/>
                      <a:r>
                        <a:rPr lang="en-US" sz="1000" u="none" strike="noStrike" dirty="0">
                          <a:effectLst/>
                        </a:rPr>
                        <a:t>Model Name</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fontAlgn="ctr"/>
                      <a:r>
                        <a:rPr lang="en-US" sz="1000" u="none" strike="noStrike">
                          <a:effectLst/>
                        </a:rPr>
                        <a:t>Trevino </a:t>
                      </a:r>
                      <a:r>
                        <a:rPr lang="en-US" sz="1000" u="none" strike="noStrike" baseline="30000">
                          <a:effectLst/>
                        </a:rPr>
                        <a:t>a</a:t>
                      </a:r>
                      <a:r>
                        <a:rPr lang="en-US" sz="1000" u="none" strike="noStrike">
                          <a:effectLst/>
                        </a:rPr>
                        <a:t> (18)</a:t>
                      </a:r>
                      <a:endParaRPr lang="en-US" sz="1000" b="0" i="0" u="none" strike="noStrike">
                        <a:solidFill>
                          <a:srgbClr val="000000"/>
                        </a:solidFill>
                        <a:effectLst/>
                        <a:latin typeface="Calibri" panose="020F0502020204030204" pitchFamily="34" charset="0"/>
                      </a:endParaRPr>
                    </a:p>
                  </a:txBody>
                  <a:tcPr marL="7783" marR="7783" marT="7783"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fontAlgn="ctr"/>
                      <a:r>
                        <a:rPr lang="en-US" sz="1000" u="none" strike="noStrike" dirty="0" err="1">
                          <a:effectLst/>
                        </a:rPr>
                        <a:t>Kawakatsu</a:t>
                      </a:r>
                      <a:r>
                        <a:rPr lang="en-US" sz="1000" u="none" strike="noStrike" dirty="0">
                          <a:effectLst/>
                        </a:rPr>
                        <a:t> </a:t>
                      </a:r>
                      <a:r>
                        <a:rPr lang="en-US" sz="1000" u="none" strike="noStrike" baseline="30000" dirty="0">
                          <a:effectLst/>
                        </a:rPr>
                        <a:t>ab</a:t>
                      </a:r>
                      <a:r>
                        <a:rPr lang="en-US" sz="1000" u="none" strike="noStrike" dirty="0">
                          <a:effectLst/>
                        </a:rPr>
                        <a:t> (27)</a:t>
                      </a:r>
                      <a:endParaRPr lang="en-US" sz="1000" b="0" i="0" u="none" strike="noStrike" dirty="0">
                        <a:solidFill>
                          <a:srgbClr val="000000"/>
                        </a:solidFill>
                        <a:effectLst/>
                        <a:latin typeface="Calibri" panose="020F0502020204030204" pitchFamily="34" charset="0"/>
                      </a:endParaRPr>
                    </a:p>
                  </a:txBody>
                  <a:tcPr marL="7783" marR="7783" marT="7783"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fontAlgn="ctr"/>
                      <a:r>
                        <a:rPr lang="en-US" sz="1000" u="none" strike="noStrike" dirty="0">
                          <a:effectLst/>
                        </a:rPr>
                        <a:t>NOPHO </a:t>
                      </a:r>
                      <a:r>
                        <a:rPr lang="en-US" sz="1000" u="none" strike="noStrike" baseline="30000" dirty="0">
                          <a:effectLst/>
                        </a:rPr>
                        <a:t>b</a:t>
                      </a:r>
                      <a:r>
                        <a:rPr lang="en-US" sz="1000" u="none" strike="noStrike" baseline="0" dirty="0">
                          <a:effectLst/>
                        </a:rPr>
                        <a:t> </a:t>
                      </a:r>
                      <a:r>
                        <a:rPr lang="en-US" sz="1000" u="none" strike="noStrike" dirty="0">
                          <a:effectLst/>
                        </a:rPr>
                        <a:t>– 2CP</a:t>
                      </a:r>
                      <a:endParaRPr lang="en-US" sz="1000" b="0" i="0" u="none" strike="noStrike" dirty="0">
                        <a:solidFill>
                          <a:srgbClr val="000000"/>
                        </a:solidFill>
                        <a:effectLst/>
                        <a:latin typeface="Calibri" panose="020F0502020204030204" pitchFamily="34" charset="0"/>
                      </a:endParaRPr>
                    </a:p>
                  </a:txBody>
                  <a:tcPr marL="7783" marR="7783" marT="7783"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fontAlgn="ctr"/>
                      <a:r>
                        <a:rPr lang="en-US" sz="1000" u="none" strike="noStrike" dirty="0">
                          <a:effectLst/>
                        </a:rPr>
                        <a:t>NOPHO </a:t>
                      </a:r>
                      <a:r>
                        <a:rPr lang="en-US" sz="1000" u="none" strike="noStrike" baseline="30000" dirty="0">
                          <a:effectLst/>
                        </a:rPr>
                        <a:t>b</a:t>
                      </a:r>
                      <a:r>
                        <a:rPr lang="en-US" sz="1000" u="none" strike="noStrike" dirty="0">
                          <a:effectLst/>
                        </a:rPr>
                        <a:t> - 3CP</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0000"/>
                  </a:ext>
                </a:extLst>
              </a:tr>
              <a:tr h="179007">
                <a:tc rowSpan="2">
                  <a:txBody>
                    <a:bodyPr/>
                    <a:lstStyle/>
                    <a:p>
                      <a:pPr algn="ctr" fontAlgn="ctr"/>
                      <a:r>
                        <a:rPr lang="en-US" sz="1000" u="none" strike="noStrike" dirty="0">
                          <a:effectLst/>
                        </a:rPr>
                        <a:t>CL</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chemeClr val="accent3">
                        <a:lumMod val="60000"/>
                        <a:lumOff val="40000"/>
                      </a:schemeClr>
                    </a:solidFill>
                  </a:tcPr>
                </a:tc>
                <a:tc>
                  <a:txBody>
                    <a:bodyPr/>
                    <a:lstStyle/>
                    <a:p>
                      <a:pPr algn="ctr" fontAlgn="ctr"/>
                      <a:r>
                        <a:rPr lang="en-US" sz="1000" u="none" strike="noStrike" dirty="0">
                          <a:effectLst/>
                        </a:rPr>
                        <a:t>111.9 </a:t>
                      </a:r>
                      <a:r>
                        <a:rPr lang="en-US" sz="1000" u="none" strike="noStrike" baseline="30000" dirty="0">
                          <a:effectLst/>
                        </a:rPr>
                        <a:t>c</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dirty="0">
                          <a:effectLst/>
                        </a:rPr>
                        <a:t>ml/min/m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dirty="0">
                          <a:effectLst/>
                        </a:rPr>
                        <a:t>12</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a:effectLst/>
                        </a:rPr>
                        <a:t>L/h/70kg</a:t>
                      </a:r>
                      <a:endParaRPr lang="en-US" sz="1000" b="0" i="0" u="none" strike="noStrike">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rowSpan="2">
                  <a:txBody>
                    <a:bodyPr/>
                    <a:lstStyle/>
                    <a:p>
                      <a:pPr algn="ctr" fontAlgn="ctr"/>
                      <a:r>
                        <a:rPr lang="en-US" sz="1000" u="none" strike="noStrike" dirty="0">
                          <a:effectLst/>
                        </a:rPr>
                        <a:t>11.1</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rowSpan="2">
                  <a:txBody>
                    <a:bodyPr/>
                    <a:lstStyle/>
                    <a:p>
                      <a:pPr algn="ctr" fontAlgn="ct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rowSpan="2">
                  <a:txBody>
                    <a:bodyPr/>
                    <a:lstStyle/>
                    <a:p>
                      <a:pPr algn="ctr" fontAlgn="ctr"/>
                      <a:r>
                        <a:rPr lang="en-US" sz="1000" u="none" strike="noStrike" dirty="0">
                          <a:effectLst/>
                        </a:rPr>
                        <a:t>11</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rowSpan="2">
                  <a:txBody>
                    <a:bodyPr/>
                    <a:lstStyle/>
                    <a:p>
                      <a:pPr algn="ctr" fontAlgn="ct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chemeClr val="accent3">
                        <a:lumMod val="60000"/>
                        <a:lumOff val="40000"/>
                      </a:schemeClr>
                    </a:solidFill>
                  </a:tcPr>
                </a:tc>
                <a:extLst>
                  <a:ext uri="{0D108BD9-81ED-4DB2-BD59-A6C34878D82A}">
                    <a16:rowId xmlns:a16="http://schemas.microsoft.com/office/drawing/2014/main" val="10001"/>
                  </a:ext>
                </a:extLst>
              </a:tr>
              <a:tr h="179007">
                <a:tc vMerge="1">
                  <a:txBody>
                    <a:bodyPr/>
                    <a:lstStyle/>
                    <a:p>
                      <a:endParaRPr lang="en-US"/>
                    </a:p>
                  </a:txBody>
                  <a:tcPr/>
                </a:tc>
                <a:tc>
                  <a:txBody>
                    <a:bodyPr/>
                    <a:lstStyle/>
                    <a:p>
                      <a:pPr algn="ctr" fontAlgn="ctr"/>
                      <a:r>
                        <a:rPr lang="en-US" sz="1000" b="0" i="0" u="none" strike="noStrike" dirty="0">
                          <a:solidFill>
                            <a:schemeClr val="dk1"/>
                          </a:solidFill>
                          <a:effectLst/>
                          <a:latin typeface="+mn-lt"/>
                        </a:rPr>
                        <a:t>10.9 </a:t>
                      </a:r>
                      <a:r>
                        <a:rPr lang="en-US" sz="1000" b="0" i="0" u="none" strike="noStrike" baseline="30000" dirty="0">
                          <a:solidFill>
                            <a:schemeClr val="dk1"/>
                          </a:solidFill>
                          <a:effectLst/>
                          <a:latin typeface="+mn-lt"/>
                        </a:rPr>
                        <a:t>de</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a:effectLst/>
                        </a:rPr>
                        <a:t>L/h/1.73m</a:t>
                      </a:r>
                      <a:r>
                        <a:rPr lang="en-US" sz="1000" u="none" strike="noStrike" baseline="30000">
                          <a:effectLst/>
                        </a:rPr>
                        <a:t>2</a:t>
                      </a:r>
                      <a:endParaRPr lang="en-US" sz="1000" b="0" i="0" u="none" strike="noStrike">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dirty="0">
                          <a:effectLst/>
                        </a:rPr>
                        <a:t>10.51</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a:txBody>
                    <a:bodyPr/>
                    <a:lstStyle/>
                    <a:p>
                      <a:pPr algn="ctr" fontAlgn="ct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chemeClr val="accent3">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79007">
                <a:tc rowSpan="2">
                  <a:txBody>
                    <a:bodyPr/>
                    <a:lstStyle/>
                    <a:p>
                      <a:pPr algn="ctr" fontAlgn="ctr"/>
                      <a:r>
                        <a:rPr lang="en-US" sz="1000" u="none" strike="noStrike" dirty="0">
                          <a:effectLst/>
                        </a:rPr>
                        <a:t>V(1)</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52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L/70kg</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26.6</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L/1.73m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a:effectLst/>
                        </a:rPr>
                        <a:t>16.5</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a:effectLst/>
                        </a:rPr>
                        <a:t>L/1.73m</a:t>
                      </a:r>
                      <a:r>
                        <a:rPr lang="en-US" sz="1000" u="none" strike="noStrike" baseline="30000">
                          <a:effectLst/>
                        </a:rPr>
                        <a:t>2</a:t>
                      </a:r>
                      <a:endParaRPr lang="en-US" sz="1000" b="0" i="0" u="none" strike="noStrike">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E7E7E7"/>
                    </a:solidFill>
                  </a:tcPr>
                </a:tc>
                <a:extLst>
                  <a:ext uri="{0D108BD9-81ED-4DB2-BD59-A6C34878D82A}">
                    <a16:rowId xmlns:a16="http://schemas.microsoft.com/office/drawing/2014/main" val="10003"/>
                  </a:ext>
                </a:extLst>
              </a:tr>
              <a:tr h="179007">
                <a:tc vMerge="1">
                  <a:txBody>
                    <a:bodyPr/>
                    <a:lstStyle/>
                    <a:p>
                      <a:endParaRPr lang="en-US"/>
                    </a:p>
                  </a:txBody>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45.54</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L/1.73m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155659">
                <a:tc rowSpan="2">
                  <a:txBody>
                    <a:bodyPr/>
                    <a:lstStyle/>
                    <a:p>
                      <a:pPr algn="ctr" fontAlgn="ctr"/>
                      <a:r>
                        <a:rPr lang="en-US" sz="1000" u="none" strike="noStrike" dirty="0">
                          <a:effectLst/>
                        </a:rPr>
                        <a:t>Q(2)</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0.1</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L/h/70kg</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algn="ctr" fontAlgn="ctr"/>
                      <a:r>
                        <a:rPr lang="en-US" sz="1000" u="none" strike="noStrike" dirty="0">
                          <a:effectLst/>
                        </a:rPr>
                        <a:t>0.289</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algn="ctr" fontAlgn="ctr"/>
                      <a:r>
                        <a:rPr lang="en-US" sz="1000" u="none" strike="noStrike">
                          <a:effectLst/>
                        </a:rPr>
                        <a:t>L/h/1.73m</a:t>
                      </a:r>
                      <a:r>
                        <a:rPr lang="en-US" sz="1000" u="none" strike="noStrike" baseline="30000">
                          <a:effectLst/>
                        </a:rPr>
                        <a:t>2</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algn="ctr" fontAlgn="ctr"/>
                      <a:r>
                        <a:rPr lang="en-US" sz="1000" u="none" strike="noStrike">
                          <a:effectLst/>
                        </a:rPr>
                        <a:t>0.602</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algn="ctr" fontAlgn="ct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C9C9C9"/>
                    </a:solidFill>
                  </a:tcPr>
                </a:tc>
                <a:extLst>
                  <a:ext uri="{0D108BD9-81ED-4DB2-BD59-A6C34878D82A}">
                    <a16:rowId xmlns:a16="http://schemas.microsoft.com/office/drawing/2014/main" val="10005"/>
                  </a:ext>
                </a:extLst>
              </a:tr>
              <a:tr h="179007">
                <a:tc vMerge="1">
                  <a:txBody>
                    <a:bodyPr/>
                    <a:lstStyle/>
                    <a:p>
                      <a:endParaRPr lang="en-US"/>
                    </a:p>
                  </a:txBody>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0.087</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179007">
                <a:tc rowSpan="2">
                  <a:txBody>
                    <a:bodyPr/>
                    <a:lstStyle/>
                    <a:p>
                      <a:pPr algn="ctr" fontAlgn="ctr"/>
                      <a:r>
                        <a:rPr lang="en-US" sz="1000" u="none" strike="noStrike" dirty="0">
                          <a:effectLst/>
                        </a:rPr>
                        <a:t>V2</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5.6</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L/70kg</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4.24</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L/1.73m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4.55</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L/1.73m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E7E7E7"/>
                    </a:solidFill>
                  </a:tcPr>
                </a:tc>
                <a:extLst>
                  <a:ext uri="{0D108BD9-81ED-4DB2-BD59-A6C34878D82A}">
                    <a16:rowId xmlns:a16="http://schemas.microsoft.com/office/drawing/2014/main" val="10007"/>
                  </a:ext>
                </a:extLst>
              </a:tr>
              <a:tr h="179007">
                <a:tc vMerge="1">
                  <a:txBody>
                    <a:bodyPr/>
                    <a:lstStyle/>
                    <a:p>
                      <a:endParaRPr lang="en-US"/>
                    </a:p>
                  </a:txBody>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4.9</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L/1.73m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55659">
                <a:tc rowSpan="2">
                  <a:txBody>
                    <a:bodyPr/>
                    <a:lstStyle/>
                    <a:p>
                      <a:pPr algn="ctr" fontAlgn="ctr"/>
                      <a:r>
                        <a:rPr lang="en-US" sz="1000" u="none" strike="noStrike" dirty="0">
                          <a:effectLst/>
                        </a:rPr>
                        <a:t>Q3</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algn="ctr" fontAlgn="ctr"/>
                      <a:r>
                        <a:rPr lang="en-US" sz="1000" u="none" strike="noStrike" dirty="0">
                          <a:effectLst/>
                        </a:rPr>
                        <a:t>0.111</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row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000" u="none" strike="noStrike" dirty="0">
                          <a:effectLst/>
                        </a:rPr>
                        <a:t>L/h/1.73m</a:t>
                      </a:r>
                      <a:r>
                        <a:rPr lang="en-US" sz="1000" u="none" strike="noStrike" baseline="30000" dirty="0">
                          <a:effectLst/>
                        </a:rPr>
                        <a:t>2</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C9C9C9"/>
                    </a:solidFill>
                  </a:tcPr>
                </a:tc>
                <a:extLst>
                  <a:ext uri="{0D108BD9-81ED-4DB2-BD59-A6C34878D82A}">
                    <a16:rowId xmlns:a16="http://schemas.microsoft.com/office/drawing/2014/main" val="10009"/>
                  </a:ext>
                </a:extLst>
              </a:tr>
              <a:tr h="155659">
                <a:tc vMerge="1">
                  <a:txBody>
                    <a:bodyPr/>
                    <a:lstStyle/>
                    <a:p>
                      <a:endParaRPr lang="en-US"/>
                    </a:p>
                  </a:txBody>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79007">
                <a:tc rowSpan="2">
                  <a:txBody>
                    <a:bodyPr/>
                    <a:lstStyle/>
                    <a:p>
                      <a:pPr algn="ctr" fontAlgn="ctr"/>
                      <a:r>
                        <a:rPr lang="en-US" sz="1000" u="none" strike="noStrike" dirty="0">
                          <a:effectLst/>
                        </a:rPr>
                        <a:t>V3</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dirty="0">
                          <a:effectLst/>
                        </a:rPr>
                        <a:t>13.1</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rowSpan="2">
                  <a:txBody>
                    <a:bodyPr/>
                    <a:lstStyle/>
                    <a:p>
                      <a:pPr algn="ctr" fontAlgn="ctr"/>
                      <a:r>
                        <a:rPr lang="en-US" sz="1000" u="none" strike="noStrike">
                          <a:effectLst/>
                        </a:rPr>
                        <a:t>L/1.73m</a:t>
                      </a:r>
                      <a:r>
                        <a:rPr lang="en-US" sz="1000" u="none" strike="noStrike" baseline="30000">
                          <a:effectLst/>
                        </a:rPr>
                        <a:t>2</a:t>
                      </a:r>
                      <a:endParaRPr lang="en-US" sz="1000" b="0" i="0" u="none" strike="noStrike">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E7E7E7"/>
                    </a:solidFill>
                  </a:tcPr>
                </a:tc>
                <a:extLst>
                  <a:ext uri="{0D108BD9-81ED-4DB2-BD59-A6C34878D82A}">
                    <a16:rowId xmlns:a16="http://schemas.microsoft.com/office/drawing/2014/main" val="10011"/>
                  </a:ext>
                </a:extLst>
              </a:tr>
              <a:tr h="155659">
                <a:tc vMerge="1">
                  <a:txBody>
                    <a:bodyPr/>
                    <a:lstStyle/>
                    <a:p>
                      <a:endParaRPr lang="en-US"/>
                    </a:p>
                  </a:txBody>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2"/>
                  </a:ext>
                </a:extLst>
              </a:tr>
              <a:tr h="179007">
                <a:tc>
                  <a:txBody>
                    <a:bodyPr/>
                    <a:lstStyle/>
                    <a:p>
                      <a:pPr algn="ctr" fontAlgn="ctr"/>
                      <a:r>
                        <a:rPr lang="en-US" sz="1000" u="none" strike="noStrike" dirty="0" err="1">
                          <a:effectLst/>
                        </a:rPr>
                        <a:t>Vc</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C9C9C9"/>
                    </a:solidFill>
                  </a:tcPr>
                </a:tc>
                <a:tc>
                  <a:txBody>
                    <a:bodyPr/>
                    <a:lstStyle/>
                    <a:p>
                      <a:pPr algn="ctr" fontAlgn="ctr"/>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L/m</a:t>
                      </a:r>
                      <a:r>
                        <a:rPr lang="en-US" sz="1000" u="none" strike="noStrike" baseline="30000">
                          <a:effectLst/>
                        </a:rPr>
                        <a:t>2</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C9C9C9"/>
                    </a:solidFill>
                  </a:tcPr>
                </a:tc>
                <a:extLst>
                  <a:ext uri="{0D108BD9-81ED-4DB2-BD59-A6C34878D82A}">
                    <a16:rowId xmlns:a16="http://schemas.microsoft.com/office/drawing/2014/main" val="10013"/>
                  </a:ext>
                </a:extLst>
              </a:tr>
              <a:tr h="179007">
                <a:tc>
                  <a:txBody>
                    <a:bodyPr/>
                    <a:lstStyle/>
                    <a:p>
                      <a:pPr algn="ctr" fontAlgn="ctr"/>
                      <a:r>
                        <a:rPr lang="en-US" sz="1000" u="none" strike="noStrike" dirty="0" err="1">
                          <a:effectLst/>
                        </a:rPr>
                        <a:t>Ke</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E7E7E7"/>
                    </a:solidFill>
                  </a:tcPr>
                </a:tc>
                <a:tc>
                  <a:txBody>
                    <a:bodyPr/>
                    <a:lstStyle/>
                    <a:p>
                      <a:pPr algn="ctr" fontAlgn="ctr"/>
                      <a:r>
                        <a:rPr lang="en-US" sz="1000" u="none" strike="noStrike" dirty="0">
                          <a:effectLst/>
                        </a:rPr>
                        <a:t>0.7</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hour</a:t>
                      </a:r>
                      <a:r>
                        <a:rPr lang="en-US" sz="1000" u="none" strike="noStrike" baseline="30000">
                          <a:effectLst/>
                        </a:rPr>
                        <a:t>-1</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E7E7E7"/>
                    </a:solidFill>
                  </a:tcPr>
                </a:tc>
                <a:extLst>
                  <a:ext uri="{0D108BD9-81ED-4DB2-BD59-A6C34878D82A}">
                    <a16:rowId xmlns:a16="http://schemas.microsoft.com/office/drawing/2014/main" val="10014"/>
                  </a:ext>
                </a:extLst>
              </a:tr>
              <a:tr h="179007">
                <a:tc>
                  <a:txBody>
                    <a:bodyPr/>
                    <a:lstStyle/>
                    <a:p>
                      <a:pPr algn="ctr" fontAlgn="ctr"/>
                      <a:r>
                        <a:rPr lang="en-US" sz="1000" u="none" strike="noStrike">
                          <a:effectLst/>
                        </a:rPr>
                        <a:t>Kcp</a:t>
                      </a:r>
                      <a:endParaRPr lang="en-US" sz="1000" b="0" i="0" u="none" strike="noStrike">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C9C9C9"/>
                    </a:solidFill>
                  </a:tcPr>
                </a:tc>
                <a:tc>
                  <a:txBody>
                    <a:bodyPr/>
                    <a:lstStyle/>
                    <a:p>
                      <a:pPr algn="ctr" fontAlgn="ctr"/>
                      <a:r>
                        <a:rPr lang="en-US" sz="1000" u="none" strike="noStrike">
                          <a:effectLst/>
                        </a:rPr>
                        <a:t>0.08</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hour</a:t>
                      </a:r>
                      <a:r>
                        <a:rPr lang="en-US" sz="1000" u="none" strike="noStrike" baseline="30000">
                          <a:effectLst/>
                        </a:rPr>
                        <a:t>-1</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C9C9C9"/>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C9C9C9"/>
                    </a:solidFill>
                  </a:tcPr>
                </a:tc>
                <a:extLst>
                  <a:ext uri="{0D108BD9-81ED-4DB2-BD59-A6C34878D82A}">
                    <a16:rowId xmlns:a16="http://schemas.microsoft.com/office/drawing/2014/main" val="10015"/>
                  </a:ext>
                </a:extLst>
              </a:tr>
              <a:tr h="179007">
                <a:tc>
                  <a:txBody>
                    <a:bodyPr/>
                    <a:lstStyle/>
                    <a:p>
                      <a:pPr algn="ctr" fontAlgn="ctr"/>
                      <a:r>
                        <a:rPr lang="en-US" sz="1000" u="none" strike="noStrike" dirty="0" err="1">
                          <a:effectLst/>
                        </a:rPr>
                        <a:t>Kpc</a:t>
                      </a:r>
                      <a:endParaRPr lang="en-US" sz="1000" b="0" i="0" u="none" strike="noStrike" dirty="0">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solidFill>
                      <a:srgbClr val="E7E7E7"/>
                    </a:solidFill>
                  </a:tcPr>
                </a:tc>
                <a:tc>
                  <a:txBody>
                    <a:bodyPr/>
                    <a:lstStyle/>
                    <a:p>
                      <a:pPr algn="ctr" fontAlgn="ctr"/>
                      <a:r>
                        <a:rPr lang="en-US" sz="1000" u="none" strike="noStrike" dirty="0">
                          <a:effectLst/>
                        </a:rPr>
                        <a:t>0.11</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hour</a:t>
                      </a:r>
                      <a:r>
                        <a:rPr lang="en-US" sz="1000" u="none" strike="noStrike" baseline="30000" dirty="0">
                          <a:effectLst/>
                        </a:rPr>
                        <a:t>-1</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solidFill>
                      <a:srgbClr val="E7E7E7"/>
                    </a:solidFill>
                  </a:tcPr>
                </a:tc>
                <a:tc>
                  <a:txBody>
                    <a:bodyPr/>
                    <a:lstStyle/>
                    <a:p>
                      <a:pPr algn="ctr" fontAlgn="ct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solidFill>
                      <a:srgbClr val="E7E7E7"/>
                    </a:solidFill>
                  </a:tcPr>
                </a:tc>
                <a:extLst>
                  <a:ext uri="{0D108BD9-81ED-4DB2-BD59-A6C34878D82A}">
                    <a16:rowId xmlns:a16="http://schemas.microsoft.com/office/drawing/2014/main" val="10016"/>
                  </a:ext>
                </a:extLst>
              </a:tr>
              <a:tr h="459193">
                <a:tc>
                  <a:txBody>
                    <a:bodyPr/>
                    <a:lstStyle/>
                    <a:p>
                      <a:pPr algn="ctr" fontAlgn="ctr"/>
                      <a:r>
                        <a:rPr lang="en-US" sz="1000" u="none" strike="noStrike">
                          <a:effectLst/>
                        </a:rPr>
                        <a:t>Rationale</a:t>
                      </a:r>
                      <a:endParaRPr lang="en-US" sz="1000" b="0" i="0" u="none" strike="noStrike">
                        <a:solidFill>
                          <a:srgbClr val="000000"/>
                        </a:solidFill>
                        <a:effectLst/>
                        <a:latin typeface="Calibri" panose="020F0502020204030204" pitchFamily="34" charset="0"/>
                      </a:endParaRPr>
                    </a:p>
                  </a:txBody>
                  <a:tcPr marL="7783" marR="7783" marT="778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9C9C9"/>
                    </a:solidFill>
                  </a:tcPr>
                </a:tc>
                <a:tc gridSpan="2">
                  <a:txBody>
                    <a:bodyPr/>
                    <a:lstStyle/>
                    <a:p>
                      <a:pPr algn="ctr" fontAlgn="ctr"/>
                      <a:r>
                        <a:rPr lang="en-US" sz="1000" u="none" strike="noStrike" dirty="0">
                          <a:effectLst/>
                        </a:rPr>
                        <a:t>Two-compartment model used by St. Jude and mtx.stjude.org</a:t>
                      </a:r>
                      <a:endParaRPr lang="en-US" sz="1000" b="0" i="0" u="none" strike="noStrike" dirty="0">
                        <a:solidFill>
                          <a:srgbClr val="000000"/>
                        </a:solidFill>
                        <a:effectLst/>
                        <a:latin typeface="Calibri" panose="020F0502020204030204" pitchFamily="34" charset="0"/>
                      </a:endParaRPr>
                    </a:p>
                  </a:txBody>
                  <a:tcPr marL="7783" marR="7783" marT="7783" marB="0" anchor="ctr">
                    <a:lnB w="12700" cap="flat" cmpd="sng" algn="ctr">
                      <a:solidFill>
                        <a:schemeClr val="tx1"/>
                      </a:solidFill>
                      <a:prstDash val="solid"/>
                      <a:round/>
                      <a:headEnd type="none" w="med" len="med"/>
                      <a:tailEnd type="none" w="med" len="med"/>
                    </a:lnB>
                    <a:solidFill>
                      <a:srgbClr val="C9C9C9"/>
                    </a:solidFill>
                  </a:tcPr>
                </a:tc>
                <a:tc hMerge="1">
                  <a:txBody>
                    <a:bodyPr/>
                    <a:lstStyle/>
                    <a:p>
                      <a:endParaRPr lang="en-US"/>
                    </a:p>
                  </a:txBody>
                  <a:tcPr/>
                </a:tc>
                <a:tc gridSpan="2">
                  <a:txBody>
                    <a:bodyPr/>
                    <a:lstStyle/>
                    <a:p>
                      <a:pPr algn="ctr" fontAlgn="ctr"/>
                      <a:r>
                        <a:rPr lang="en-US" sz="1000" u="none" strike="noStrike" dirty="0">
                          <a:effectLst/>
                        </a:rPr>
                        <a:t>Two-compartment model with </a:t>
                      </a:r>
                      <a:r>
                        <a:rPr lang="en-US" sz="1000" u="none" strike="noStrike" dirty="0" err="1">
                          <a:effectLst/>
                        </a:rPr>
                        <a:t>eGFR</a:t>
                      </a:r>
                      <a:r>
                        <a:rPr lang="en-US" sz="1000" u="none" strike="noStrike" dirty="0">
                          <a:effectLst/>
                        </a:rPr>
                        <a:t> included in the model</a:t>
                      </a:r>
                      <a:endParaRPr lang="en-US" sz="1000" b="0" i="0" u="none" strike="noStrike" dirty="0">
                        <a:solidFill>
                          <a:srgbClr val="000000"/>
                        </a:solidFill>
                        <a:effectLst/>
                        <a:latin typeface="Calibri" panose="020F0502020204030204" pitchFamily="34" charset="0"/>
                      </a:endParaRPr>
                    </a:p>
                  </a:txBody>
                  <a:tcPr marL="7783" marR="7783" marT="7783" marB="0" anchor="ctr">
                    <a:lnB w="12700" cap="flat" cmpd="sng" algn="ctr">
                      <a:solidFill>
                        <a:schemeClr val="tx1"/>
                      </a:solidFill>
                      <a:prstDash val="solid"/>
                      <a:round/>
                      <a:headEnd type="none" w="med" len="med"/>
                      <a:tailEnd type="none" w="med" len="med"/>
                    </a:lnB>
                    <a:solidFill>
                      <a:srgbClr val="C9C9C9"/>
                    </a:solidFill>
                  </a:tcPr>
                </a:tc>
                <a:tc hMerge="1">
                  <a:txBody>
                    <a:bodyPr/>
                    <a:lstStyle/>
                    <a:p>
                      <a:endParaRPr lang="en-US"/>
                    </a:p>
                  </a:txBody>
                  <a:tcPr/>
                </a:tc>
                <a:tc gridSpan="2">
                  <a:txBody>
                    <a:bodyPr/>
                    <a:lstStyle/>
                    <a:p>
                      <a:pPr algn="ctr" fontAlgn="ctr"/>
                      <a:r>
                        <a:rPr lang="en-US" sz="1000" u="none" strike="noStrike">
                          <a:effectLst/>
                        </a:rPr>
                        <a:t>Two-compartment model using NOPHO PK data</a:t>
                      </a:r>
                      <a:endParaRPr lang="en-US" sz="1000" b="0" i="0" u="none" strike="noStrike">
                        <a:solidFill>
                          <a:srgbClr val="000000"/>
                        </a:solidFill>
                        <a:effectLst/>
                        <a:latin typeface="Calibri" panose="020F0502020204030204" pitchFamily="34" charset="0"/>
                      </a:endParaRPr>
                    </a:p>
                  </a:txBody>
                  <a:tcPr marL="7783" marR="7783" marT="7783" marB="0" anchor="ctr">
                    <a:lnB w="12700" cap="flat" cmpd="sng" algn="ctr">
                      <a:solidFill>
                        <a:schemeClr val="tx1"/>
                      </a:solidFill>
                      <a:prstDash val="solid"/>
                      <a:round/>
                      <a:headEnd type="none" w="med" len="med"/>
                      <a:tailEnd type="none" w="med" len="med"/>
                    </a:lnB>
                    <a:solidFill>
                      <a:srgbClr val="C9C9C9"/>
                    </a:solidFill>
                  </a:tcPr>
                </a:tc>
                <a:tc hMerge="1">
                  <a:txBody>
                    <a:bodyPr/>
                    <a:lstStyle/>
                    <a:p>
                      <a:endParaRPr lang="en-US"/>
                    </a:p>
                  </a:txBody>
                  <a:tcPr/>
                </a:tc>
                <a:tc gridSpan="2">
                  <a:txBody>
                    <a:bodyPr/>
                    <a:lstStyle/>
                    <a:p>
                      <a:pPr algn="ctr" fontAlgn="ctr"/>
                      <a:r>
                        <a:rPr lang="en-US" sz="1000" u="none" strike="noStrike" dirty="0">
                          <a:effectLst/>
                        </a:rPr>
                        <a:t>Novel three-compartment model using NOPHO PK data</a:t>
                      </a:r>
                      <a:endParaRPr lang="en-US" sz="1000" b="0" i="0" u="none" strike="noStrike" dirty="0">
                        <a:solidFill>
                          <a:srgbClr val="000000"/>
                        </a:solidFill>
                        <a:effectLst/>
                        <a:latin typeface="Calibri" panose="020F0502020204030204" pitchFamily="34" charset="0"/>
                      </a:endParaRPr>
                    </a:p>
                  </a:txBody>
                  <a:tcPr marL="7783" marR="7783" marT="778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C9C9"/>
                    </a:solidFill>
                  </a:tcPr>
                </a:tc>
                <a:tc hMerge="1">
                  <a:txBody>
                    <a:bodyPr/>
                    <a:lstStyle/>
                    <a:p>
                      <a:endParaRPr lang="en-US"/>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60026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3468570"/>
              </p:ext>
            </p:extLst>
          </p:nvPr>
        </p:nvGraphicFramePr>
        <p:xfrm>
          <a:off x="1325450" y="5234367"/>
          <a:ext cx="4207099" cy="1723266"/>
        </p:xfrm>
        <a:graphic>
          <a:graphicData uri="http://schemas.openxmlformats.org/drawingml/2006/table">
            <a:tbl>
              <a:tblPr firstRow="1" firstCol="1" bandRow="1">
                <a:tableStyleId>{073A0DAA-6AF3-43AB-8588-CEC1D06C72B9}</a:tableStyleId>
              </a:tblPr>
              <a:tblGrid>
                <a:gridCol w="1499229">
                  <a:extLst>
                    <a:ext uri="{9D8B030D-6E8A-4147-A177-3AD203B41FA5}">
                      <a16:colId xmlns:a16="http://schemas.microsoft.com/office/drawing/2014/main" val="20000"/>
                    </a:ext>
                  </a:extLst>
                </a:gridCol>
                <a:gridCol w="666871">
                  <a:extLst>
                    <a:ext uri="{9D8B030D-6E8A-4147-A177-3AD203B41FA5}">
                      <a16:colId xmlns:a16="http://schemas.microsoft.com/office/drawing/2014/main" val="20001"/>
                    </a:ext>
                  </a:extLst>
                </a:gridCol>
                <a:gridCol w="687064">
                  <a:extLst>
                    <a:ext uri="{9D8B030D-6E8A-4147-A177-3AD203B41FA5}">
                      <a16:colId xmlns:a16="http://schemas.microsoft.com/office/drawing/2014/main" val="20002"/>
                    </a:ext>
                  </a:extLst>
                </a:gridCol>
                <a:gridCol w="666871">
                  <a:extLst>
                    <a:ext uri="{9D8B030D-6E8A-4147-A177-3AD203B41FA5}">
                      <a16:colId xmlns:a16="http://schemas.microsoft.com/office/drawing/2014/main" val="20003"/>
                    </a:ext>
                  </a:extLst>
                </a:gridCol>
                <a:gridCol w="687064">
                  <a:extLst>
                    <a:ext uri="{9D8B030D-6E8A-4147-A177-3AD203B41FA5}">
                      <a16:colId xmlns:a16="http://schemas.microsoft.com/office/drawing/2014/main" val="20004"/>
                    </a:ext>
                  </a:extLst>
                </a:gridCol>
              </a:tblGrid>
              <a:tr h="287211">
                <a:tc>
                  <a:txBody>
                    <a:bodyPr/>
                    <a:lstStyle/>
                    <a:p>
                      <a:pPr marL="0" marR="0" algn="just">
                        <a:spcBef>
                          <a:spcPts val="0"/>
                        </a:spcBef>
                        <a:spcAft>
                          <a:spcPts val="0"/>
                        </a:spcAft>
                        <a:tabLst>
                          <a:tab pos="2743200" algn="ctr"/>
                          <a:tab pos="5486400" algn="r"/>
                          <a:tab pos="457200" algn="l"/>
                        </a:tabLs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marL="0" marR="0" algn="ctr">
                        <a:spcBef>
                          <a:spcPts val="0"/>
                        </a:spcBef>
                        <a:spcAft>
                          <a:spcPts val="0"/>
                        </a:spcAft>
                        <a:tabLst>
                          <a:tab pos="2743200" algn="ctr"/>
                          <a:tab pos="5486400" algn="r"/>
                          <a:tab pos="457200" algn="l"/>
                        </a:tabLst>
                      </a:pPr>
                      <a:r>
                        <a:rPr lang="en-GB" sz="1200" dirty="0">
                          <a:effectLst/>
                        </a:rPr>
                        <a:t>Population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marL="0" marR="0" algn="ctr">
                        <a:spcBef>
                          <a:spcPts val="0"/>
                        </a:spcBef>
                        <a:spcAft>
                          <a:spcPts val="0"/>
                        </a:spcAft>
                        <a:tabLst>
                          <a:tab pos="2743200" algn="ctr"/>
                          <a:tab pos="5486400" algn="r"/>
                          <a:tab pos="457200" algn="l"/>
                        </a:tabLst>
                      </a:pPr>
                      <a:r>
                        <a:rPr lang="en-GB" sz="1200" dirty="0">
                          <a:effectLst/>
                        </a:rPr>
                        <a:t>Individual</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0000"/>
                  </a:ext>
                </a:extLst>
              </a:tr>
              <a:tr h="287211">
                <a:tc>
                  <a:txBody>
                    <a:bodyPr/>
                    <a:lstStyle/>
                    <a:p>
                      <a:pPr marL="0" marR="0" algn="r">
                        <a:spcBef>
                          <a:spcPts val="0"/>
                        </a:spcBef>
                        <a:spcAft>
                          <a:spcPts val="0"/>
                        </a:spcAft>
                        <a:tabLst>
                          <a:tab pos="2743200" algn="ctr"/>
                          <a:tab pos="5486400" algn="r"/>
                          <a:tab pos="457200" algn="l"/>
                        </a:tabLst>
                      </a:pPr>
                      <a:r>
                        <a:rPr lang="en-GB" sz="1200" dirty="0">
                          <a:solidFill>
                            <a:schemeClr val="tx1"/>
                          </a:solidFill>
                          <a:effectLst/>
                        </a:rPr>
                        <a:t>Model</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marL="0" marR="0" algn="ctr">
                        <a:spcBef>
                          <a:spcPts val="0"/>
                        </a:spcBef>
                        <a:spcAft>
                          <a:spcPts val="0"/>
                        </a:spcAft>
                        <a:tabLst>
                          <a:tab pos="2743200" algn="ctr"/>
                          <a:tab pos="5486400" algn="r"/>
                          <a:tab pos="457200" algn="l"/>
                        </a:tabLst>
                      </a:pPr>
                      <a:r>
                        <a:rPr lang="en-GB" sz="1200" dirty="0">
                          <a:effectLst/>
                        </a:rPr>
                        <a:t>Bias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ctr">
                        <a:spcBef>
                          <a:spcPts val="0"/>
                        </a:spcBef>
                        <a:spcAft>
                          <a:spcPts val="0"/>
                        </a:spcAft>
                        <a:tabLst>
                          <a:tab pos="2743200" algn="ctr"/>
                          <a:tab pos="5486400" algn="r"/>
                          <a:tab pos="457200" algn="l"/>
                        </a:tabLst>
                      </a:pPr>
                      <a:r>
                        <a:rPr lang="en-GB" sz="1200">
                          <a:effectLst/>
                        </a:rPr>
                        <a:t>Prec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ctr">
                        <a:spcBef>
                          <a:spcPts val="0"/>
                        </a:spcBef>
                        <a:spcAft>
                          <a:spcPts val="0"/>
                        </a:spcAft>
                        <a:tabLst>
                          <a:tab pos="2743200" algn="ctr"/>
                          <a:tab pos="5486400" algn="r"/>
                          <a:tab pos="457200" algn="l"/>
                        </a:tabLst>
                      </a:pPr>
                      <a:r>
                        <a:rPr lang="en-GB" sz="1200">
                          <a:effectLst/>
                        </a:rPr>
                        <a:t>Bias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ctr">
                        <a:spcBef>
                          <a:spcPts val="0"/>
                        </a:spcBef>
                        <a:spcAft>
                          <a:spcPts val="0"/>
                        </a:spcAft>
                        <a:tabLst>
                          <a:tab pos="2743200" algn="ctr"/>
                          <a:tab pos="5486400" algn="r"/>
                          <a:tab pos="457200" algn="l"/>
                        </a:tabLst>
                      </a:pPr>
                      <a:r>
                        <a:rPr lang="en-GB" sz="1200">
                          <a:effectLst/>
                        </a:rPr>
                        <a:t>Prec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87211">
                <a:tc>
                  <a:txBody>
                    <a:bodyPr/>
                    <a:lstStyle/>
                    <a:p>
                      <a:pPr marL="0" marR="0" algn="r">
                        <a:spcBef>
                          <a:spcPts val="0"/>
                        </a:spcBef>
                        <a:spcAft>
                          <a:spcPts val="0"/>
                        </a:spcAft>
                        <a:tabLst>
                          <a:tab pos="2743200" algn="ctr"/>
                          <a:tab pos="5486400" algn="r"/>
                          <a:tab pos="457200" algn="l"/>
                        </a:tabLst>
                      </a:pPr>
                      <a:r>
                        <a:rPr lang="en-GB" sz="1200" dirty="0">
                          <a:solidFill>
                            <a:schemeClr val="tx1"/>
                          </a:solidFill>
                          <a:effectLst/>
                        </a:rPr>
                        <a:t>Trevino et al. (18)</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solidFill>
                      <a:srgbClr val="E7E7E7"/>
                    </a:solidFill>
                  </a:tcPr>
                </a:tc>
                <a:tc>
                  <a:txBody>
                    <a:bodyPr/>
                    <a:lstStyle/>
                    <a:p>
                      <a:pPr marL="0" marR="0" algn="r">
                        <a:spcBef>
                          <a:spcPts val="0"/>
                        </a:spcBef>
                        <a:spcAft>
                          <a:spcPts val="0"/>
                        </a:spcAft>
                        <a:tabLst>
                          <a:tab pos="2743200" algn="ctr"/>
                          <a:tab pos="5486400" algn="r"/>
                          <a:tab pos="457200" algn="l"/>
                        </a:tabLst>
                      </a:pPr>
                      <a:r>
                        <a:rPr lang="en-GB" sz="1200" dirty="0">
                          <a:effectLst/>
                        </a:rPr>
                        <a:t>-38</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dirty="0">
                          <a:effectLst/>
                        </a:rPr>
                        <a:t>87</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0.3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87211">
                <a:tc>
                  <a:txBody>
                    <a:bodyPr/>
                    <a:lstStyle/>
                    <a:p>
                      <a:pPr marL="0" marR="0" algn="r">
                        <a:spcBef>
                          <a:spcPts val="0"/>
                        </a:spcBef>
                        <a:spcAft>
                          <a:spcPts val="0"/>
                        </a:spcAft>
                        <a:tabLst>
                          <a:tab pos="2743200" algn="ctr"/>
                          <a:tab pos="5486400" algn="r"/>
                          <a:tab pos="457200" algn="l"/>
                        </a:tabLst>
                      </a:pPr>
                      <a:r>
                        <a:rPr lang="en-GB" sz="1200" dirty="0" err="1">
                          <a:solidFill>
                            <a:schemeClr val="tx1"/>
                          </a:solidFill>
                          <a:effectLst/>
                        </a:rPr>
                        <a:t>Kawakatsu</a:t>
                      </a:r>
                      <a:r>
                        <a:rPr lang="en-GB" sz="1200" baseline="0" dirty="0">
                          <a:solidFill>
                            <a:schemeClr val="tx1"/>
                          </a:solidFill>
                          <a:effectLst/>
                        </a:rPr>
                        <a:t> </a:t>
                      </a:r>
                      <a:r>
                        <a:rPr lang="en-GB" sz="1200" dirty="0">
                          <a:solidFill>
                            <a:schemeClr val="tx1"/>
                          </a:solidFill>
                          <a:effectLst/>
                        </a:rPr>
                        <a:t>et al. (27)</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marL="0" marR="0" algn="r">
                        <a:spcBef>
                          <a:spcPts val="0"/>
                        </a:spcBef>
                        <a:spcAft>
                          <a:spcPts val="0"/>
                        </a:spcAft>
                        <a:tabLst>
                          <a:tab pos="2743200" algn="ctr"/>
                          <a:tab pos="5486400" algn="r"/>
                          <a:tab pos="457200" algn="l"/>
                        </a:tabLst>
                      </a:pPr>
                      <a:r>
                        <a:rPr lang="en-GB" sz="1200" dirty="0">
                          <a:effectLst/>
                        </a:rPr>
                        <a:t>7</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60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0.4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12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87211">
                <a:tc>
                  <a:txBody>
                    <a:bodyPr/>
                    <a:lstStyle/>
                    <a:p>
                      <a:pPr marL="0" marR="0" algn="r">
                        <a:spcBef>
                          <a:spcPts val="0"/>
                        </a:spcBef>
                        <a:spcAft>
                          <a:spcPts val="0"/>
                        </a:spcAft>
                        <a:tabLst>
                          <a:tab pos="2743200" algn="ctr"/>
                          <a:tab pos="5486400" algn="r"/>
                          <a:tab pos="457200" algn="l"/>
                        </a:tabLst>
                      </a:pPr>
                      <a:r>
                        <a:rPr lang="en-GB" sz="1200" dirty="0">
                          <a:solidFill>
                            <a:schemeClr val="tx1"/>
                          </a:solidFill>
                          <a:effectLst/>
                        </a:rPr>
                        <a:t>NOPHO (2-CP) </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solidFill>
                      <a:srgbClr val="E7E7E7"/>
                    </a:solidFill>
                  </a:tcPr>
                </a:tc>
                <a:tc>
                  <a:txBody>
                    <a:bodyPr/>
                    <a:lstStyle/>
                    <a:p>
                      <a:pPr marL="0" marR="0" algn="r">
                        <a:spcBef>
                          <a:spcPts val="0"/>
                        </a:spcBef>
                        <a:spcAft>
                          <a:spcPts val="0"/>
                        </a:spcAft>
                        <a:tabLst>
                          <a:tab pos="2743200" algn="ctr"/>
                          <a:tab pos="5486400" algn="r"/>
                          <a:tab pos="457200" algn="l"/>
                        </a:tabLst>
                      </a:pPr>
                      <a:r>
                        <a:rPr lang="en-GB" sz="1200" dirty="0">
                          <a:effectLst/>
                        </a:rPr>
                        <a:t>10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50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0.3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tc>
                <a:tc>
                  <a:txBody>
                    <a:bodyPr/>
                    <a:lstStyle/>
                    <a:p>
                      <a:pPr marL="0" marR="0" algn="r">
                        <a:spcBef>
                          <a:spcPts val="0"/>
                        </a:spcBef>
                        <a:spcAft>
                          <a:spcPts val="0"/>
                        </a:spcAft>
                        <a:tabLst>
                          <a:tab pos="2743200" algn="ctr"/>
                          <a:tab pos="5486400" algn="r"/>
                          <a:tab pos="457200" algn="l"/>
                        </a:tabLst>
                      </a:pPr>
                      <a:r>
                        <a:rPr lang="en-GB" sz="1200">
                          <a:effectLst/>
                        </a:rPr>
                        <a:t>13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87211">
                <a:tc>
                  <a:txBody>
                    <a:bodyPr/>
                    <a:lstStyle/>
                    <a:p>
                      <a:pPr marL="0" marR="0" algn="r">
                        <a:spcBef>
                          <a:spcPts val="0"/>
                        </a:spcBef>
                        <a:spcAft>
                          <a:spcPts val="0"/>
                        </a:spcAft>
                        <a:tabLst>
                          <a:tab pos="2743200" algn="ctr"/>
                          <a:tab pos="5486400" algn="r"/>
                          <a:tab pos="457200" algn="l"/>
                        </a:tabLst>
                      </a:pPr>
                      <a:r>
                        <a:rPr lang="en-GB" sz="1200" dirty="0">
                          <a:solidFill>
                            <a:schemeClr val="tx1"/>
                          </a:solidFill>
                          <a:effectLst/>
                        </a:rPr>
                        <a:t>NOPHO (3-CP)</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r">
                        <a:spcBef>
                          <a:spcPts val="0"/>
                        </a:spcBef>
                        <a:spcAft>
                          <a:spcPts val="0"/>
                        </a:spcAft>
                        <a:tabLst>
                          <a:tab pos="2743200" algn="ctr"/>
                          <a:tab pos="5486400" algn="r"/>
                          <a:tab pos="457200" algn="l"/>
                        </a:tabLst>
                      </a:pPr>
                      <a:r>
                        <a:rPr lang="en-GB" sz="1200" dirty="0">
                          <a:effectLst/>
                        </a:rPr>
                        <a:t>-15</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GB" sz="1200" dirty="0">
                          <a:effectLst/>
                        </a:rPr>
                        <a:t>55</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GB" sz="1200" dirty="0">
                          <a:effectLst/>
                        </a:rPr>
                        <a:t>-0.2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GB" sz="1200" dirty="0">
                          <a:effectLst/>
                        </a:rPr>
                        <a:t>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323" marR="6832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extBox 2"/>
          <p:cNvSpPr txBox="1"/>
          <p:nvPr/>
        </p:nvSpPr>
        <p:spPr>
          <a:xfrm>
            <a:off x="1325450" y="4957368"/>
            <a:ext cx="3872677" cy="276999"/>
          </a:xfrm>
          <a:prstGeom prst="rect">
            <a:avLst/>
          </a:prstGeom>
          <a:noFill/>
        </p:spPr>
        <p:txBody>
          <a:bodyPr wrap="square" rtlCol="0">
            <a:spAutoFit/>
          </a:bodyPr>
          <a:lstStyle/>
          <a:p>
            <a:r>
              <a:rPr lang="en-US" sz="1200" b="1" dirty="0"/>
              <a:t>Table S2: </a:t>
            </a:r>
            <a:r>
              <a:rPr lang="en-US" sz="1200" dirty="0"/>
              <a:t>Evaluations of MTX population PK models</a:t>
            </a:r>
            <a:endParaRPr lang="en-US" sz="1200" b="1" dirty="0"/>
          </a:p>
        </p:txBody>
      </p:sp>
      <p:sp>
        <p:nvSpPr>
          <p:cNvPr id="4" name="TextBox 3"/>
          <p:cNvSpPr txBox="1"/>
          <p:nvPr/>
        </p:nvSpPr>
        <p:spPr>
          <a:xfrm>
            <a:off x="1325450" y="6957633"/>
            <a:ext cx="4207099" cy="461665"/>
          </a:xfrm>
          <a:prstGeom prst="rect">
            <a:avLst/>
          </a:prstGeom>
          <a:noFill/>
        </p:spPr>
        <p:txBody>
          <a:bodyPr wrap="square" rtlCol="0">
            <a:spAutoFit/>
          </a:bodyPr>
          <a:lstStyle/>
          <a:p>
            <a:r>
              <a:rPr lang="en-US" sz="1200" dirty="0" err="1"/>
              <a:t>Prec</a:t>
            </a:r>
            <a:r>
              <a:rPr lang="en-US" sz="1200" dirty="0"/>
              <a:t>: Precision</a:t>
            </a:r>
          </a:p>
          <a:p>
            <a:r>
              <a:rPr lang="en-US" sz="1200" dirty="0"/>
              <a:t>CP: Compartment</a:t>
            </a:r>
          </a:p>
        </p:txBody>
      </p:sp>
    </p:spTree>
    <p:extLst>
      <p:ext uri="{BB962C8B-B14F-4D97-AF65-F5344CB8AC3E}">
        <p14:creationId xmlns:p14="http://schemas.microsoft.com/office/powerpoint/2010/main" val="19890097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5659</TotalTime>
  <Words>799</Words>
  <Application>Microsoft Macintosh PowerPoint</Application>
  <PresentationFormat>Widescreen</PresentationFormat>
  <Paragraphs>185</Paragraphs>
  <Slides>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(Body)</vt:lpstr>
      <vt:lpstr>Calibri Light</vt:lpstr>
      <vt:lpstr>Office Theme</vt:lpstr>
      <vt:lpstr>Prism 8</vt:lpstr>
      <vt:lpstr>PowerPoint Presentation</vt:lpstr>
      <vt:lpstr>PowerPoint Presentation</vt:lpstr>
      <vt:lpstr>PowerPoint Presentation</vt:lpstr>
      <vt:lpstr>PowerPoint Presentation</vt:lpstr>
      <vt:lpstr>PowerPoint Presentation</vt:lpstr>
    </vt:vector>
  </TitlesOfParts>
  <Company>Cincinnati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Zachary</dc:creator>
  <cp:lastModifiedBy>Taylor, Zachary (taylorzl)</cp:lastModifiedBy>
  <cp:revision>81</cp:revision>
  <cp:lastPrinted>2020-02-26T19:21:54Z</cp:lastPrinted>
  <dcterms:created xsi:type="dcterms:W3CDTF">2020-01-30T23:05:56Z</dcterms:created>
  <dcterms:modified xsi:type="dcterms:W3CDTF">2020-04-08T17:30:29Z</dcterms:modified>
</cp:coreProperties>
</file>