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6419" autoAdjust="0"/>
  </p:normalViewPr>
  <p:slideViewPr>
    <p:cSldViewPr snapToGrid="0">
      <p:cViewPr>
        <p:scale>
          <a:sx n="66" d="100"/>
          <a:sy n="66" d="100"/>
        </p:scale>
        <p:origin x="1301" y="-2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17ED14-1F6C-4BD3-84B6-2B45D0AA2B66}" type="datetimeFigureOut">
              <a:rPr lang="zh-CN" altLang="en-US" smtClean="0"/>
              <a:t>2020/3/29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057400" y="1143000"/>
            <a:ext cx="27432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EE0BED-5773-436F-BEE2-1660A4FE918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 1 Triage process and regional isolation for different patients in the FC. </a:t>
            </a:r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* Upgraded FC parts. ** Educate patients to maintain a person-to-person distance greater than two meters. Abbreviations: FC: fever clinic, </a:t>
            </a:r>
            <a:r>
              <a:rPr lang="zh-CN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⊕</a:t>
            </a:r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positive, COVID-19: coronavirus disease 2019.</a:t>
            </a:r>
            <a:endParaRPr lang="zh-CN" altLang="zh-C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EE0BED-5773-436F-BEE2-1660A4FE918B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 2 Screening process for COVID-19 and other respiratory infectious diseases.</a:t>
            </a:r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* Upgraded FC parts. ** After the COVID-19 outbreak, Chest CT was suggested as a routine examination for patients in FC excluding special populations such as pregnant women and children. *** Patients are recommended to test for SARS-COV-2 RNA again one week later even if previous RNA tests were negative twice if they have: (1) confirmed COVID-19 contact history; (2) clinical manifestations and lab tests implying viral infection which can not be explained by other diseases; (3) chest CT strongly suggestive of viral pneumonia.  Abbreviations: , COVID-19: coronavirus disease 2019, </a:t>
            </a:r>
            <a:r>
              <a:rPr lang="zh-CN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⊕</a:t>
            </a:r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positive, ⊖: negative, CT: computed tomography, SARS-COV-2: severe acute respiratory syndrome coronavirus 2, NA: nucleic acid, ED: emergency department, IDR: infectious disease report, FC: fever clinic.</a:t>
            </a:r>
            <a:endParaRPr lang="zh-CN" altLang="zh-C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zh-CN" altLang="zh-CN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EE0BED-5773-436F-BEE2-1660A4FE918B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244726"/>
            <a:ext cx="10363200" cy="4775200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7204076"/>
            <a:ext cx="9144000" cy="3311524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600" indent="0" algn="ctr">
              <a:buNone/>
              <a:defRPr sz="2665"/>
            </a:lvl2pPr>
            <a:lvl3pPr marL="1219200" indent="0" algn="ctr">
              <a:buNone/>
              <a:defRPr sz="2400"/>
            </a:lvl3pPr>
            <a:lvl4pPr marL="1828800" indent="0" algn="ctr">
              <a:buNone/>
              <a:defRPr sz="2135"/>
            </a:lvl4pPr>
            <a:lvl5pPr marL="2438400" indent="0" algn="ctr">
              <a:buNone/>
              <a:defRPr sz="2135"/>
            </a:lvl5pPr>
            <a:lvl6pPr marL="3048000" indent="0" algn="ctr">
              <a:buNone/>
              <a:defRPr sz="2135"/>
            </a:lvl6pPr>
            <a:lvl7pPr marL="3657600" indent="0" algn="ctr">
              <a:buNone/>
              <a:defRPr sz="2135"/>
            </a:lvl7pPr>
            <a:lvl8pPr marL="4267200" indent="0" algn="ctr">
              <a:buNone/>
              <a:defRPr sz="2135"/>
            </a:lvl8pPr>
            <a:lvl9pPr marL="4876800" indent="0" algn="ctr">
              <a:buNone/>
              <a:defRPr sz="2135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49AF8-63D2-4025-93A8-D86D3F54EC4A}" type="datetimeFigureOut">
              <a:rPr lang="zh-CN" altLang="en-US" smtClean="0"/>
              <a:t>2020/3/29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DE6AF-DEC3-4775-81FA-FCF1BCC959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49AF8-63D2-4025-93A8-D86D3F54EC4A}" type="datetimeFigureOut">
              <a:rPr lang="zh-CN" altLang="en-US" smtClean="0"/>
              <a:t>2020/3/29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DE6AF-DEC3-4775-81FA-FCF1BCC959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30250"/>
            <a:ext cx="2628900" cy="11623676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730250"/>
            <a:ext cx="7734300" cy="11623676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49AF8-63D2-4025-93A8-D86D3F54EC4A}" type="datetimeFigureOut">
              <a:rPr lang="zh-CN" altLang="en-US" smtClean="0"/>
              <a:t>2020/3/29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DE6AF-DEC3-4775-81FA-FCF1BCC959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49AF8-63D2-4025-93A8-D86D3F54EC4A}" type="datetimeFigureOut">
              <a:rPr lang="zh-CN" altLang="en-US" smtClean="0"/>
              <a:t>2020/3/29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DE6AF-DEC3-4775-81FA-FCF1BCC959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3419479"/>
            <a:ext cx="10515600" cy="5705474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9178929"/>
            <a:ext cx="10515600" cy="3000374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600" indent="0">
              <a:buNone/>
              <a:defRPr sz="2665">
                <a:solidFill>
                  <a:schemeClr val="tx1">
                    <a:tint val="75000"/>
                  </a:schemeClr>
                </a:solidFill>
              </a:defRPr>
            </a:lvl2pPr>
            <a:lvl3pPr marL="1219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800" indent="0">
              <a:buNone/>
              <a:defRPr sz="2135">
                <a:solidFill>
                  <a:schemeClr val="tx1">
                    <a:tint val="75000"/>
                  </a:schemeClr>
                </a:solidFill>
              </a:defRPr>
            </a:lvl4pPr>
            <a:lvl5pPr marL="2438400" indent="0">
              <a:buNone/>
              <a:defRPr sz="2135">
                <a:solidFill>
                  <a:schemeClr val="tx1">
                    <a:tint val="75000"/>
                  </a:schemeClr>
                </a:solidFill>
              </a:defRPr>
            </a:lvl5pPr>
            <a:lvl6pPr marL="3048000" indent="0">
              <a:buNone/>
              <a:defRPr sz="2135">
                <a:solidFill>
                  <a:schemeClr val="tx1">
                    <a:tint val="75000"/>
                  </a:schemeClr>
                </a:solidFill>
              </a:defRPr>
            </a:lvl6pPr>
            <a:lvl7pPr marL="3657600" indent="0">
              <a:buNone/>
              <a:defRPr sz="2135">
                <a:solidFill>
                  <a:schemeClr val="tx1">
                    <a:tint val="75000"/>
                  </a:schemeClr>
                </a:solidFill>
              </a:defRPr>
            </a:lvl7pPr>
            <a:lvl8pPr marL="4267200" indent="0">
              <a:buNone/>
              <a:defRPr sz="2135">
                <a:solidFill>
                  <a:schemeClr val="tx1">
                    <a:tint val="75000"/>
                  </a:schemeClr>
                </a:solidFill>
              </a:defRPr>
            </a:lvl8pPr>
            <a:lvl9pPr marL="4876800" indent="0">
              <a:buNone/>
              <a:defRPr sz="213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49AF8-63D2-4025-93A8-D86D3F54EC4A}" type="datetimeFigureOut">
              <a:rPr lang="zh-CN" altLang="en-US" smtClean="0"/>
              <a:t>2020/3/29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DE6AF-DEC3-4775-81FA-FCF1BCC959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3651250"/>
            <a:ext cx="5181600" cy="8702676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3651250"/>
            <a:ext cx="5181600" cy="8702676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49AF8-63D2-4025-93A8-D86D3F54EC4A}" type="datetimeFigureOut">
              <a:rPr lang="zh-CN" altLang="en-US" smtClean="0"/>
              <a:t>2020/3/29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DE6AF-DEC3-4775-81FA-FCF1BCC959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30253"/>
            <a:ext cx="10515600" cy="2651126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362326"/>
            <a:ext cx="5157787" cy="1647824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600" indent="0">
              <a:buNone/>
              <a:defRPr sz="2665" b="1"/>
            </a:lvl2pPr>
            <a:lvl3pPr marL="1219200" indent="0">
              <a:buNone/>
              <a:defRPr sz="2400" b="1"/>
            </a:lvl3pPr>
            <a:lvl4pPr marL="1828800" indent="0">
              <a:buNone/>
              <a:defRPr sz="2135" b="1"/>
            </a:lvl4pPr>
            <a:lvl5pPr marL="2438400" indent="0">
              <a:buNone/>
              <a:defRPr sz="2135" b="1"/>
            </a:lvl5pPr>
            <a:lvl6pPr marL="3048000" indent="0">
              <a:buNone/>
              <a:defRPr sz="2135" b="1"/>
            </a:lvl6pPr>
            <a:lvl7pPr marL="3657600" indent="0">
              <a:buNone/>
              <a:defRPr sz="2135" b="1"/>
            </a:lvl7pPr>
            <a:lvl8pPr marL="4267200" indent="0">
              <a:buNone/>
              <a:defRPr sz="2135" b="1"/>
            </a:lvl8pPr>
            <a:lvl9pPr marL="4876800" indent="0">
              <a:buNone/>
              <a:defRPr sz="2135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010150"/>
            <a:ext cx="5157787" cy="7369176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362326"/>
            <a:ext cx="5183188" cy="1647824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600" indent="0">
              <a:buNone/>
              <a:defRPr sz="2665" b="1"/>
            </a:lvl2pPr>
            <a:lvl3pPr marL="1219200" indent="0">
              <a:buNone/>
              <a:defRPr sz="2400" b="1"/>
            </a:lvl3pPr>
            <a:lvl4pPr marL="1828800" indent="0">
              <a:buNone/>
              <a:defRPr sz="2135" b="1"/>
            </a:lvl4pPr>
            <a:lvl5pPr marL="2438400" indent="0">
              <a:buNone/>
              <a:defRPr sz="2135" b="1"/>
            </a:lvl5pPr>
            <a:lvl6pPr marL="3048000" indent="0">
              <a:buNone/>
              <a:defRPr sz="2135" b="1"/>
            </a:lvl6pPr>
            <a:lvl7pPr marL="3657600" indent="0">
              <a:buNone/>
              <a:defRPr sz="2135" b="1"/>
            </a:lvl7pPr>
            <a:lvl8pPr marL="4267200" indent="0">
              <a:buNone/>
              <a:defRPr sz="2135" b="1"/>
            </a:lvl8pPr>
            <a:lvl9pPr marL="4876800" indent="0">
              <a:buNone/>
              <a:defRPr sz="2135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010150"/>
            <a:ext cx="5183188" cy="7369176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49AF8-63D2-4025-93A8-D86D3F54EC4A}" type="datetimeFigureOut">
              <a:rPr lang="zh-CN" altLang="en-US" smtClean="0"/>
              <a:t>2020/3/29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DE6AF-DEC3-4775-81FA-FCF1BCC959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49AF8-63D2-4025-93A8-D86D3F54EC4A}" type="datetimeFigureOut">
              <a:rPr lang="zh-CN" altLang="en-US" smtClean="0"/>
              <a:t>2020/3/29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DE6AF-DEC3-4775-81FA-FCF1BCC959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49AF8-63D2-4025-93A8-D86D3F54EC4A}" type="datetimeFigureOut">
              <a:rPr lang="zh-CN" altLang="en-US" smtClean="0"/>
              <a:t>2020/3/29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DE6AF-DEC3-4775-81FA-FCF1BCC959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14400"/>
            <a:ext cx="3932237" cy="3200400"/>
          </a:xfrm>
        </p:spPr>
        <p:txBody>
          <a:bodyPr anchor="b"/>
          <a:lstStyle>
            <a:lvl1pPr>
              <a:defRPr sz="426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974853"/>
            <a:ext cx="6172200" cy="9747250"/>
          </a:xfrm>
        </p:spPr>
        <p:txBody>
          <a:bodyPr/>
          <a:lstStyle>
            <a:lvl1pPr>
              <a:defRPr sz="4265"/>
            </a:lvl1pPr>
            <a:lvl2pPr>
              <a:defRPr sz="3735"/>
            </a:lvl2pPr>
            <a:lvl3pPr>
              <a:defRPr sz="3200"/>
            </a:lvl3pPr>
            <a:lvl4pPr>
              <a:defRPr sz="2665"/>
            </a:lvl4pPr>
            <a:lvl5pPr>
              <a:defRPr sz="2665"/>
            </a:lvl5pPr>
            <a:lvl6pPr>
              <a:defRPr sz="2665"/>
            </a:lvl6pPr>
            <a:lvl7pPr>
              <a:defRPr sz="2665"/>
            </a:lvl7pPr>
            <a:lvl8pPr>
              <a:defRPr sz="2665"/>
            </a:lvl8pPr>
            <a:lvl9pPr>
              <a:defRPr sz="2665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114800"/>
            <a:ext cx="3932237" cy="7623176"/>
          </a:xfrm>
        </p:spPr>
        <p:txBody>
          <a:bodyPr/>
          <a:lstStyle>
            <a:lvl1pPr marL="0" indent="0">
              <a:buNone/>
              <a:defRPr sz="2135"/>
            </a:lvl1pPr>
            <a:lvl2pPr marL="609600" indent="0">
              <a:buNone/>
              <a:defRPr sz="1865"/>
            </a:lvl2pPr>
            <a:lvl3pPr marL="1219200" indent="0">
              <a:buNone/>
              <a:defRPr sz="1600"/>
            </a:lvl3pPr>
            <a:lvl4pPr marL="1828800" indent="0">
              <a:buNone/>
              <a:defRPr sz="1335"/>
            </a:lvl4pPr>
            <a:lvl5pPr marL="2438400" indent="0">
              <a:buNone/>
              <a:defRPr sz="1335"/>
            </a:lvl5pPr>
            <a:lvl6pPr marL="3048000" indent="0">
              <a:buNone/>
              <a:defRPr sz="1335"/>
            </a:lvl6pPr>
            <a:lvl7pPr marL="3657600" indent="0">
              <a:buNone/>
              <a:defRPr sz="1335"/>
            </a:lvl7pPr>
            <a:lvl8pPr marL="4267200" indent="0">
              <a:buNone/>
              <a:defRPr sz="1335"/>
            </a:lvl8pPr>
            <a:lvl9pPr marL="4876800" indent="0">
              <a:buNone/>
              <a:defRPr sz="1335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49AF8-63D2-4025-93A8-D86D3F54EC4A}" type="datetimeFigureOut">
              <a:rPr lang="zh-CN" altLang="en-US" smtClean="0"/>
              <a:t>2020/3/29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DE6AF-DEC3-4775-81FA-FCF1BCC959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14400"/>
            <a:ext cx="3932237" cy="3200400"/>
          </a:xfrm>
        </p:spPr>
        <p:txBody>
          <a:bodyPr anchor="b"/>
          <a:lstStyle>
            <a:lvl1pPr>
              <a:defRPr sz="426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974853"/>
            <a:ext cx="6172200" cy="9747250"/>
          </a:xfrm>
        </p:spPr>
        <p:txBody>
          <a:bodyPr anchor="t"/>
          <a:lstStyle>
            <a:lvl1pPr marL="0" indent="0">
              <a:buNone/>
              <a:defRPr sz="4265"/>
            </a:lvl1pPr>
            <a:lvl2pPr marL="609600" indent="0">
              <a:buNone/>
              <a:defRPr sz="3735"/>
            </a:lvl2pPr>
            <a:lvl3pPr marL="1219200" indent="0">
              <a:buNone/>
              <a:defRPr sz="3200"/>
            </a:lvl3pPr>
            <a:lvl4pPr marL="1828800" indent="0">
              <a:buNone/>
              <a:defRPr sz="2665"/>
            </a:lvl4pPr>
            <a:lvl5pPr marL="2438400" indent="0">
              <a:buNone/>
              <a:defRPr sz="2665"/>
            </a:lvl5pPr>
            <a:lvl6pPr marL="3048000" indent="0">
              <a:buNone/>
              <a:defRPr sz="2665"/>
            </a:lvl6pPr>
            <a:lvl7pPr marL="3657600" indent="0">
              <a:buNone/>
              <a:defRPr sz="2665"/>
            </a:lvl7pPr>
            <a:lvl8pPr marL="4267200" indent="0">
              <a:buNone/>
              <a:defRPr sz="2665"/>
            </a:lvl8pPr>
            <a:lvl9pPr marL="4876800" indent="0">
              <a:buNone/>
              <a:defRPr sz="2665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114800"/>
            <a:ext cx="3932237" cy="7623176"/>
          </a:xfrm>
        </p:spPr>
        <p:txBody>
          <a:bodyPr/>
          <a:lstStyle>
            <a:lvl1pPr marL="0" indent="0">
              <a:buNone/>
              <a:defRPr sz="2135"/>
            </a:lvl1pPr>
            <a:lvl2pPr marL="609600" indent="0">
              <a:buNone/>
              <a:defRPr sz="1865"/>
            </a:lvl2pPr>
            <a:lvl3pPr marL="1219200" indent="0">
              <a:buNone/>
              <a:defRPr sz="1600"/>
            </a:lvl3pPr>
            <a:lvl4pPr marL="1828800" indent="0">
              <a:buNone/>
              <a:defRPr sz="1335"/>
            </a:lvl4pPr>
            <a:lvl5pPr marL="2438400" indent="0">
              <a:buNone/>
              <a:defRPr sz="1335"/>
            </a:lvl5pPr>
            <a:lvl6pPr marL="3048000" indent="0">
              <a:buNone/>
              <a:defRPr sz="1335"/>
            </a:lvl6pPr>
            <a:lvl7pPr marL="3657600" indent="0">
              <a:buNone/>
              <a:defRPr sz="1335"/>
            </a:lvl7pPr>
            <a:lvl8pPr marL="4267200" indent="0">
              <a:buNone/>
              <a:defRPr sz="1335"/>
            </a:lvl8pPr>
            <a:lvl9pPr marL="4876800" indent="0">
              <a:buNone/>
              <a:defRPr sz="1335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49AF8-63D2-4025-93A8-D86D3F54EC4A}" type="datetimeFigureOut">
              <a:rPr lang="zh-CN" altLang="en-US" smtClean="0"/>
              <a:t>2020/3/29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DE6AF-DEC3-4775-81FA-FCF1BCC959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730253"/>
            <a:ext cx="10515600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3651250"/>
            <a:ext cx="10515600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2712703"/>
            <a:ext cx="27432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49AF8-63D2-4025-93A8-D86D3F54EC4A}" type="datetimeFigureOut">
              <a:rPr lang="zh-CN" altLang="en-US" smtClean="0"/>
              <a:t>2020/3/29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2712703"/>
            <a:ext cx="41148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2712703"/>
            <a:ext cx="27432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DE6AF-DEC3-4775-81FA-FCF1BCC959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219200" rtl="0" eaLnBrk="1" latinLnBrk="0" hangingPunct="1">
        <a:lnSpc>
          <a:spcPct val="90000"/>
        </a:lnSpc>
        <a:spcBef>
          <a:spcPct val="0"/>
        </a:spcBef>
        <a:buNone/>
        <a:defRPr sz="586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800" indent="-304800" algn="l" defTabSz="1219200" rtl="0" eaLnBrk="1" latinLnBrk="0" hangingPunct="1">
        <a:lnSpc>
          <a:spcPct val="90000"/>
        </a:lnSpc>
        <a:spcBef>
          <a:spcPts val="1335"/>
        </a:spcBef>
        <a:buFont typeface="Arial" panose="020B0604020202020204" pitchFamily="34" charset="0"/>
        <a:buChar char="•"/>
        <a:defRPr sz="3735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04800" algn="l" defTabSz="1219200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4000" indent="-304800" algn="l" defTabSz="1219200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3pPr>
      <a:lvl4pPr marL="2133600" indent="-304800" algn="l" defTabSz="1219200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indent="-304800" algn="l" defTabSz="1219200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800" indent="-304800" algn="l" defTabSz="1219200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400" indent="-304800" algn="l" defTabSz="1219200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2000" indent="-304800" algn="l" defTabSz="1219200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600" indent="-304800" algn="l" defTabSz="1219200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0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4575435" y="-21513"/>
            <a:ext cx="3599727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/>
              <a:t>Contacts with anyone with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/>
              <a:t>Fever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/>
              <a:t>Respiratory symptoms *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/>
              <a:t>Contact with a COVID-19 confirmed or suspected patient*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5393339" y="1731414"/>
            <a:ext cx="196391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FC triage counter</a:t>
            </a:r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1080183" y="4145691"/>
            <a:ext cx="209746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Contact history ⊕</a:t>
            </a:r>
            <a:endParaRPr lang="zh-CN" altLang="en-US" dirty="0"/>
          </a:p>
        </p:txBody>
      </p:sp>
      <p:sp>
        <p:nvSpPr>
          <p:cNvPr id="7" name="文本框 6"/>
          <p:cNvSpPr txBox="1"/>
          <p:nvPr/>
        </p:nvSpPr>
        <p:spPr>
          <a:xfrm>
            <a:off x="9639723" y="4145691"/>
            <a:ext cx="196391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Critical</a:t>
            </a:r>
            <a:endParaRPr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5359954" y="4145692"/>
            <a:ext cx="196391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Normal</a:t>
            </a:r>
            <a:endParaRPr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5085785" y="4799347"/>
            <a:ext cx="251224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Normal clinic region</a:t>
            </a:r>
            <a:endParaRPr lang="zh-CN" altLang="en-US" dirty="0"/>
          </a:p>
        </p:txBody>
      </p:sp>
      <p:sp>
        <p:nvSpPr>
          <p:cNvPr id="10" name="文本框 9"/>
          <p:cNvSpPr txBox="1"/>
          <p:nvPr/>
        </p:nvSpPr>
        <p:spPr>
          <a:xfrm>
            <a:off x="3220067" y="7763037"/>
            <a:ext cx="631046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Screening process for COVID-19 </a:t>
            </a:r>
            <a:r>
              <a:rPr lang="zh-CN" altLang="en-US" dirty="0"/>
              <a:t>*</a:t>
            </a:r>
            <a:r>
              <a:rPr lang="en-US" altLang="zh-CN" dirty="0"/>
              <a:t> and other infectious diseases</a:t>
            </a:r>
            <a:endParaRPr lang="zh-CN" altLang="en-US" dirty="0"/>
          </a:p>
        </p:txBody>
      </p:sp>
      <p:sp>
        <p:nvSpPr>
          <p:cNvPr id="11" name="文本框 10"/>
          <p:cNvSpPr txBox="1"/>
          <p:nvPr/>
        </p:nvSpPr>
        <p:spPr>
          <a:xfrm>
            <a:off x="9572950" y="4804960"/>
            <a:ext cx="209746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Rescue room </a:t>
            </a:r>
            <a:r>
              <a:rPr lang="zh-CN" altLang="en-US" dirty="0"/>
              <a:t>*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349802" y="4799347"/>
            <a:ext cx="355822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Specialized isolation </a:t>
            </a:r>
            <a:r>
              <a:rPr lang="zh-CN" altLang="en-US" dirty="0"/>
              <a:t>*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5010372" y="2383283"/>
            <a:ext cx="2663074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/>
              <a:t>Provide masks *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/>
              <a:t>Record vital signs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/>
              <a:t>Severity assessment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/>
              <a:t>Primary contact history investigation *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9259463" y="5453002"/>
            <a:ext cx="2778200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/>
              <a:t>Monitor vital signs *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/>
              <a:t>Necessary tests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/>
              <a:t>Rescue therapy *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/>
              <a:t>Life support if needed *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/>
              <a:t>Consultation online *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/>
              <a:t>Critical nursing *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5043762" y="5453002"/>
            <a:ext cx="266307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/>
              <a:t>Necessary tests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/>
              <a:t>Initial therapy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797379" y="5453002"/>
            <a:ext cx="2663074" cy="14763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/>
              <a:t>Further contact history investigation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/>
              <a:t>Keep distance **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/>
              <a:t>Necessary tests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/>
              <a:t>Initial therapy</a:t>
            </a:r>
          </a:p>
        </p:txBody>
      </p:sp>
      <p:cxnSp>
        <p:nvCxnSpPr>
          <p:cNvPr id="18" name="直接箭头连接符 17"/>
          <p:cNvCxnSpPr>
            <a:cxnSpLocks/>
            <a:stCxn id="4" idx="2"/>
            <a:endCxn id="5" idx="0"/>
          </p:cNvCxnSpPr>
          <p:nvPr/>
        </p:nvCxnSpPr>
        <p:spPr>
          <a:xfrm>
            <a:off x="6375299" y="1455815"/>
            <a:ext cx="0" cy="275599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箭头连接符 19"/>
          <p:cNvCxnSpPr/>
          <p:nvPr/>
        </p:nvCxnSpPr>
        <p:spPr>
          <a:xfrm>
            <a:off x="10621681" y="4512479"/>
            <a:ext cx="0" cy="28686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箭头连接符 20"/>
          <p:cNvCxnSpPr/>
          <p:nvPr/>
        </p:nvCxnSpPr>
        <p:spPr>
          <a:xfrm>
            <a:off x="10621681" y="5176295"/>
            <a:ext cx="0" cy="28686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箭头连接符 21"/>
          <p:cNvCxnSpPr/>
          <p:nvPr/>
        </p:nvCxnSpPr>
        <p:spPr>
          <a:xfrm>
            <a:off x="2128916" y="5168679"/>
            <a:ext cx="0" cy="28686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箭头连接符 22"/>
          <p:cNvCxnSpPr/>
          <p:nvPr/>
        </p:nvCxnSpPr>
        <p:spPr>
          <a:xfrm>
            <a:off x="2133895" y="4512479"/>
            <a:ext cx="0" cy="28686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箭头连接符 23"/>
          <p:cNvCxnSpPr/>
          <p:nvPr/>
        </p:nvCxnSpPr>
        <p:spPr>
          <a:xfrm>
            <a:off x="6359957" y="5168679"/>
            <a:ext cx="0" cy="28686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箭头连接符 24"/>
          <p:cNvCxnSpPr/>
          <p:nvPr/>
        </p:nvCxnSpPr>
        <p:spPr>
          <a:xfrm>
            <a:off x="6359957" y="4512480"/>
            <a:ext cx="0" cy="28686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箭头连接符 25"/>
          <p:cNvCxnSpPr/>
          <p:nvPr/>
        </p:nvCxnSpPr>
        <p:spPr>
          <a:xfrm>
            <a:off x="6354775" y="3860611"/>
            <a:ext cx="0" cy="28686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箭头连接符 26"/>
          <p:cNvCxnSpPr>
            <a:endCxn id="10" idx="0"/>
          </p:cNvCxnSpPr>
          <p:nvPr/>
        </p:nvCxnSpPr>
        <p:spPr>
          <a:xfrm>
            <a:off x="6375298" y="6099333"/>
            <a:ext cx="0" cy="166370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箭头连接符 27"/>
          <p:cNvCxnSpPr/>
          <p:nvPr/>
        </p:nvCxnSpPr>
        <p:spPr>
          <a:xfrm>
            <a:off x="6375298" y="2100746"/>
            <a:ext cx="0" cy="28686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连接符: 肘形 30"/>
          <p:cNvCxnSpPr>
            <a:stCxn id="16" idx="2"/>
            <a:endCxn id="10" idx="1"/>
          </p:cNvCxnSpPr>
          <p:nvPr/>
        </p:nvCxnSpPr>
        <p:spPr>
          <a:xfrm rot="5400000" flipV="1">
            <a:off x="2165350" y="6892925"/>
            <a:ext cx="1018540" cy="1090930"/>
          </a:xfrm>
          <a:prstGeom prst="bentConnector2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连接符: 肘形 32"/>
          <p:cNvCxnSpPr>
            <a:cxnSpLocks/>
            <a:stCxn id="14" idx="2"/>
            <a:endCxn id="10" idx="3"/>
          </p:cNvCxnSpPr>
          <p:nvPr/>
        </p:nvCxnSpPr>
        <p:spPr>
          <a:xfrm rot="5400000">
            <a:off x="9719359" y="7018498"/>
            <a:ext cx="740375" cy="1118034"/>
          </a:xfrm>
          <a:prstGeom prst="bentConnector2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连接符: 肘形 34"/>
          <p:cNvCxnSpPr>
            <a:stCxn id="13" idx="1"/>
            <a:endCxn id="6" idx="0"/>
          </p:cNvCxnSpPr>
          <p:nvPr/>
        </p:nvCxnSpPr>
        <p:spPr>
          <a:xfrm rot="10800000" flipV="1">
            <a:off x="2128916" y="3121947"/>
            <a:ext cx="2881456" cy="1023744"/>
          </a:xfrm>
          <a:prstGeom prst="bentConnector2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连接符: 肘形 36"/>
          <p:cNvCxnSpPr>
            <a:stCxn id="13" idx="3"/>
            <a:endCxn id="7" idx="0"/>
          </p:cNvCxnSpPr>
          <p:nvPr/>
        </p:nvCxnSpPr>
        <p:spPr>
          <a:xfrm>
            <a:off x="7673446" y="3121947"/>
            <a:ext cx="2948237" cy="1023744"/>
          </a:xfrm>
          <a:prstGeom prst="bentConnector2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2323823" y="661197"/>
            <a:ext cx="754435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Screening process for COVID-19 </a:t>
            </a:r>
            <a:r>
              <a:rPr lang="zh-CN" altLang="en-US" dirty="0"/>
              <a:t>*</a:t>
            </a:r>
            <a:r>
              <a:rPr lang="en-US" altLang="zh-CN" dirty="0"/>
              <a:t> and other respiratory infectious diseases</a:t>
            </a:r>
            <a:endParaRPr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5056864" y="1378356"/>
            <a:ext cx="207827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COVID-19 contact history ⊕ </a:t>
            </a:r>
            <a:endParaRPr lang="zh-CN" altLang="en-US" dirty="0"/>
          </a:p>
        </p:txBody>
      </p:sp>
      <p:sp>
        <p:nvSpPr>
          <p:cNvPr id="7" name="文本框 6"/>
          <p:cNvSpPr txBox="1"/>
          <p:nvPr/>
        </p:nvSpPr>
        <p:spPr>
          <a:xfrm>
            <a:off x="7437120" y="2095515"/>
            <a:ext cx="365025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Chest CT **, SARS-COV-2  NA *, influenza NA testing</a:t>
            </a:r>
            <a:endParaRPr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1061169" y="2095515"/>
            <a:ext cx="39956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Fever can be explained by confirmed non-respiratory infectious diseases </a:t>
            </a:r>
            <a:endParaRPr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762001" y="4291191"/>
            <a:ext cx="272287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Pneumonia on CT  </a:t>
            </a:r>
            <a:endParaRPr lang="zh-CN" altLang="en-US" dirty="0"/>
          </a:p>
        </p:txBody>
      </p:sp>
      <p:sp>
        <p:nvSpPr>
          <p:cNvPr id="10" name="文本框 9"/>
          <p:cNvSpPr txBox="1"/>
          <p:nvPr/>
        </p:nvSpPr>
        <p:spPr>
          <a:xfrm>
            <a:off x="232273" y="3094574"/>
            <a:ext cx="105945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Transfer to ED</a:t>
            </a:r>
            <a:endParaRPr lang="zh-CN" altLang="en-US" dirty="0"/>
          </a:p>
        </p:txBody>
      </p:sp>
      <p:sp>
        <p:nvSpPr>
          <p:cNvPr id="11" name="文本框 10"/>
          <p:cNvSpPr txBox="1"/>
          <p:nvPr/>
        </p:nvSpPr>
        <p:spPr>
          <a:xfrm>
            <a:off x="2252703" y="3094574"/>
            <a:ext cx="365025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Chest CT **, SARS-COV-2 NA *, influenza NA </a:t>
            </a:r>
            <a:endParaRPr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3986390" y="4267954"/>
            <a:ext cx="272287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No pneumonia on CT </a:t>
            </a:r>
            <a:endParaRPr lang="zh-CN" altLang="en-US" dirty="0"/>
          </a:p>
        </p:txBody>
      </p:sp>
      <p:sp>
        <p:nvSpPr>
          <p:cNvPr id="14" name="文本框 13"/>
          <p:cNvSpPr txBox="1"/>
          <p:nvPr/>
        </p:nvSpPr>
        <p:spPr>
          <a:xfrm>
            <a:off x="244263" y="5303840"/>
            <a:ext cx="376936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/>
              <a:t>Influenza ⊕: IDR, treat at home / ED special wards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/>
              <a:t>Influenza ⊖: Treat at home / 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/>
              <a:t>Self-isolation at home, seek medical care if disease deteriorates</a:t>
            </a:r>
            <a:endParaRPr lang="zh-CN" altLang="en-US" dirty="0"/>
          </a:p>
        </p:txBody>
      </p:sp>
      <p:sp>
        <p:nvSpPr>
          <p:cNvPr id="15" name="文本框 14"/>
          <p:cNvSpPr txBox="1"/>
          <p:nvPr/>
        </p:nvSpPr>
        <p:spPr>
          <a:xfrm>
            <a:off x="4324915" y="5135910"/>
            <a:ext cx="204582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zh-CN" dirty="0"/>
              <a:t> </a:t>
            </a:r>
            <a:r>
              <a:rPr lang="en-US" altLang="zh-CN" dirty="0"/>
              <a:t>SARS-COV-2 NA * </a:t>
            </a:r>
            <a:endParaRPr lang="zh-CN" altLang="en-US" dirty="0"/>
          </a:p>
        </p:txBody>
      </p:sp>
      <p:sp>
        <p:nvSpPr>
          <p:cNvPr id="16" name="文本框 15"/>
          <p:cNvSpPr txBox="1"/>
          <p:nvPr/>
        </p:nvSpPr>
        <p:spPr>
          <a:xfrm>
            <a:off x="9465875" y="3396288"/>
            <a:ext cx="204582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zh-CN" dirty="0"/>
              <a:t> </a:t>
            </a:r>
            <a:r>
              <a:rPr lang="en-US" altLang="zh-CN" dirty="0"/>
              <a:t>SARS-COV-2NA *⊖</a:t>
            </a:r>
            <a:endParaRPr lang="zh-CN" altLang="en-US" dirty="0"/>
          </a:p>
        </p:txBody>
      </p:sp>
      <p:sp>
        <p:nvSpPr>
          <p:cNvPr id="17" name="文本框 16"/>
          <p:cNvSpPr txBox="1"/>
          <p:nvPr/>
        </p:nvSpPr>
        <p:spPr>
          <a:xfrm>
            <a:off x="7108755" y="3400321"/>
            <a:ext cx="204582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zh-CN" dirty="0"/>
              <a:t> </a:t>
            </a:r>
            <a:r>
              <a:rPr lang="en-US" altLang="zh-CN" dirty="0"/>
              <a:t>SARS-COV-2NA  *⊕</a:t>
            </a:r>
            <a:endParaRPr lang="zh-CN" altLang="en-US" dirty="0"/>
          </a:p>
        </p:txBody>
      </p:sp>
      <p:sp>
        <p:nvSpPr>
          <p:cNvPr id="18" name="文本框 17"/>
          <p:cNvSpPr txBox="1"/>
          <p:nvPr/>
        </p:nvSpPr>
        <p:spPr>
          <a:xfrm>
            <a:off x="9465875" y="5436431"/>
            <a:ext cx="2045828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/>
              <a:t>Isolation in FC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/>
              <a:t>Test </a:t>
            </a:r>
            <a:r>
              <a:rPr lang="zh-CN" altLang="zh-CN" dirty="0"/>
              <a:t> </a:t>
            </a:r>
            <a:r>
              <a:rPr lang="en-US" altLang="zh-CN" dirty="0"/>
              <a:t>SARS-COV-2 NA again after 24 hours *</a:t>
            </a:r>
            <a:endParaRPr lang="zh-CN" altLang="en-US" dirty="0"/>
          </a:p>
        </p:txBody>
      </p:sp>
      <p:sp>
        <p:nvSpPr>
          <p:cNvPr id="19" name="文本框 18"/>
          <p:cNvSpPr txBox="1"/>
          <p:nvPr/>
        </p:nvSpPr>
        <p:spPr>
          <a:xfrm>
            <a:off x="7109165" y="5293859"/>
            <a:ext cx="2045828" cy="14763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/>
              <a:t>IDR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/>
              <a:t>Isolation in FC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/>
              <a:t>Transfer to specialized hospitals *</a:t>
            </a:r>
            <a:endParaRPr lang="zh-CN" altLang="en-US" dirty="0"/>
          </a:p>
        </p:txBody>
      </p:sp>
      <p:cxnSp>
        <p:nvCxnSpPr>
          <p:cNvPr id="21" name="直接箭头连接符 20"/>
          <p:cNvCxnSpPr>
            <a:stCxn id="4" idx="2"/>
            <a:endCxn id="5" idx="0"/>
          </p:cNvCxnSpPr>
          <p:nvPr/>
        </p:nvCxnSpPr>
        <p:spPr>
          <a:xfrm>
            <a:off x="6095999" y="1030529"/>
            <a:ext cx="1" cy="34782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连接符: 肘形 22"/>
          <p:cNvCxnSpPr>
            <a:stCxn id="5" idx="3"/>
            <a:endCxn id="7" idx="0"/>
          </p:cNvCxnSpPr>
          <p:nvPr/>
        </p:nvCxnSpPr>
        <p:spPr>
          <a:xfrm>
            <a:off x="7135135" y="1701522"/>
            <a:ext cx="2127113" cy="393993"/>
          </a:xfrm>
          <a:prstGeom prst="bentConnector2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连接符: 肘形 24"/>
          <p:cNvCxnSpPr>
            <a:stCxn id="5" idx="1"/>
            <a:endCxn id="8" idx="0"/>
          </p:cNvCxnSpPr>
          <p:nvPr/>
        </p:nvCxnSpPr>
        <p:spPr>
          <a:xfrm rot="10800000" flipV="1">
            <a:off x="3059018" y="1701521"/>
            <a:ext cx="1997847" cy="393993"/>
          </a:xfrm>
          <a:prstGeom prst="bentConnector2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连接符: 肘形 26"/>
          <p:cNvCxnSpPr>
            <a:stCxn id="8" idx="1"/>
            <a:endCxn id="10" idx="0"/>
          </p:cNvCxnSpPr>
          <p:nvPr/>
        </p:nvCxnSpPr>
        <p:spPr>
          <a:xfrm rot="10800000" flipV="1">
            <a:off x="762001" y="2418680"/>
            <a:ext cx="299168" cy="675893"/>
          </a:xfrm>
          <a:prstGeom prst="bentConnector2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箭头连接符 28"/>
          <p:cNvCxnSpPr>
            <a:stCxn id="8" idx="2"/>
          </p:cNvCxnSpPr>
          <p:nvPr/>
        </p:nvCxnSpPr>
        <p:spPr>
          <a:xfrm>
            <a:off x="3059017" y="2741846"/>
            <a:ext cx="1" cy="35272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连接符: 肘形 30"/>
          <p:cNvCxnSpPr>
            <a:stCxn id="11" idx="2"/>
            <a:endCxn id="9" idx="0"/>
          </p:cNvCxnSpPr>
          <p:nvPr/>
        </p:nvCxnSpPr>
        <p:spPr>
          <a:xfrm rot="5400000">
            <a:off x="2825493" y="3038853"/>
            <a:ext cx="550286" cy="1954391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连接符: 肘形 33"/>
          <p:cNvCxnSpPr>
            <a:stCxn id="11" idx="2"/>
            <a:endCxn id="13" idx="0"/>
          </p:cNvCxnSpPr>
          <p:nvPr/>
        </p:nvCxnSpPr>
        <p:spPr>
          <a:xfrm rot="16200000" flipH="1">
            <a:off x="4449306" y="3369430"/>
            <a:ext cx="527049" cy="1269998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连接符: 肘形 36"/>
          <p:cNvCxnSpPr>
            <a:stCxn id="7" idx="2"/>
            <a:endCxn id="17" idx="0"/>
          </p:cNvCxnSpPr>
          <p:nvPr/>
        </p:nvCxnSpPr>
        <p:spPr>
          <a:xfrm rot="5400000">
            <a:off x="8367722" y="2505794"/>
            <a:ext cx="658475" cy="1130579"/>
          </a:xfrm>
          <a:prstGeom prst="bentConnector3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连接符: 肘形 38"/>
          <p:cNvCxnSpPr>
            <a:stCxn id="7" idx="2"/>
            <a:endCxn id="16" idx="0"/>
          </p:cNvCxnSpPr>
          <p:nvPr/>
        </p:nvCxnSpPr>
        <p:spPr>
          <a:xfrm rot="16200000" flipH="1">
            <a:off x="9548297" y="2455796"/>
            <a:ext cx="654442" cy="1226541"/>
          </a:xfrm>
          <a:prstGeom prst="bentConnector3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接箭头连接符 40"/>
          <p:cNvCxnSpPr>
            <a:stCxn id="9" idx="2"/>
            <a:endCxn id="14" idx="0"/>
          </p:cNvCxnSpPr>
          <p:nvPr/>
        </p:nvCxnSpPr>
        <p:spPr>
          <a:xfrm>
            <a:off x="2123440" y="4660523"/>
            <a:ext cx="5503" cy="64331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接箭头连接符 42"/>
          <p:cNvCxnSpPr>
            <a:stCxn id="13" idx="2"/>
            <a:endCxn id="15" idx="0"/>
          </p:cNvCxnSpPr>
          <p:nvPr/>
        </p:nvCxnSpPr>
        <p:spPr>
          <a:xfrm>
            <a:off x="5347829" y="4637286"/>
            <a:ext cx="0" cy="49862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连接符: 肘形 46"/>
          <p:cNvCxnSpPr>
            <a:stCxn id="15" idx="2"/>
            <a:endCxn id="14" idx="3"/>
          </p:cNvCxnSpPr>
          <p:nvPr/>
        </p:nvCxnSpPr>
        <p:spPr>
          <a:xfrm rot="5400000">
            <a:off x="4412095" y="5106770"/>
            <a:ext cx="537262" cy="1334206"/>
          </a:xfrm>
          <a:prstGeom prst="bentConnector2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连接符: 肘形 48"/>
          <p:cNvCxnSpPr>
            <a:stCxn id="15" idx="2"/>
            <a:endCxn id="19" idx="1"/>
          </p:cNvCxnSpPr>
          <p:nvPr/>
        </p:nvCxnSpPr>
        <p:spPr>
          <a:xfrm rot="5400000" flipV="1">
            <a:off x="5965190" y="4888230"/>
            <a:ext cx="527050" cy="1761490"/>
          </a:xfrm>
          <a:prstGeom prst="bentConnector2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接箭头连接符 52"/>
          <p:cNvCxnSpPr>
            <a:stCxn id="17" idx="2"/>
            <a:endCxn id="19" idx="0"/>
          </p:cNvCxnSpPr>
          <p:nvPr/>
        </p:nvCxnSpPr>
        <p:spPr>
          <a:xfrm>
            <a:off x="8131669" y="3770288"/>
            <a:ext cx="635" cy="152400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接箭头连接符 54"/>
          <p:cNvCxnSpPr>
            <a:stCxn id="16" idx="2"/>
            <a:endCxn id="18" idx="0"/>
          </p:cNvCxnSpPr>
          <p:nvPr/>
        </p:nvCxnSpPr>
        <p:spPr>
          <a:xfrm>
            <a:off x="10488789" y="3765620"/>
            <a:ext cx="0" cy="167081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连接符: 肘形 56"/>
          <p:cNvCxnSpPr>
            <a:stCxn id="18" idx="2"/>
            <a:endCxn id="14" idx="2"/>
          </p:cNvCxnSpPr>
          <p:nvPr/>
        </p:nvCxnSpPr>
        <p:spPr>
          <a:xfrm rot="5400000">
            <a:off x="6236662" y="2529041"/>
            <a:ext cx="144408" cy="8359846"/>
          </a:xfrm>
          <a:prstGeom prst="bentConnector3">
            <a:avLst>
              <a:gd name="adj1" fmla="val 326898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连接符: 肘形 59"/>
          <p:cNvCxnSpPr>
            <a:stCxn id="16" idx="3"/>
            <a:endCxn id="14" idx="2"/>
          </p:cNvCxnSpPr>
          <p:nvPr/>
        </p:nvCxnSpPr>
        <p:spPr>
          <a:xfrm flipH="1">
            <a:off x="2128943" y="3580954"/>
            <a:ext cx="9382760" cy="3200214"/>
          </a:xfrm>
          <a:prstGeom prst="bentConnector4">
            <a:avLst>
              <a:gd name="adj1" fmla="val -2436"/>
              <a:gd name="adj2" fmla="val 11881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接箭头连接符 62"/>
          <p:cNvCxnSpPr>
            <a:stCxn id="18" idx="1"/>
            <a:endCxn id="19" idx="3"/>
          </p:cNvCxnSpPr>
          <p:nvPr/>
        </p:nvCxnSpPr>
        <p:spPr>
          <a:xfrm flipH="1" flipV="1">
            <a:off x="9155360" y="6032786"/>
            <a:ext cx="310515" cy="381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文本框 63"/>
          <p:cNvSpPr txBox="1"/>
          <p:nvPr/>
        </p:nvSpPr>
        <p:spPr>
          <a:xfrm>
            <a:off x="619107" y="2106642"/>
            <a:ext cx="485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Yes</a:t>
            </a:r>
            <a:endParaRPr lang="zh-CN" altLang="en-US" dirty="0"/>
          </a:p>
        </p:txBody>
      </p:sp>
      <p:sp>
        <p:nvSpPr>
          <p:cNvPr id="65" name="文本框 64"/>
          <p:cNvSpPr txBox="1"/>
          <p:nvPr/>
        </p:nvSpPr>
        <p:spPr>
          <a:xfrm>
            <a:off x="3018627" y="2756626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</a:lstStyle>
          <a:p>
            <a:r>
              <a:rPr lang="en-US" altLang="zh-CN" dirty="0"/>
              <a:t>No</a:t>
            </a:r>
            <a:endParaRPr lang="zh-CN" altLang="en-US" dirty="0"/>
          </a:p>
        </p:txBody>
      </p:sp>
      <p:sp>
        <p:nvSpPr>
          <p:cNvPr id="66" name="文本框 65"/>
          <p:cNvSpPr txBox="1"/>
          <p:nvPr/>
        </p:nvSpPr>
        <p:spPr>
          <a:xfrm>
            <a:off x="3876899" y="1241122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No</a:t>
            </a:r>
            <a:endParaRPr lang="zh-CN" altLang="en-US" dirty="0"/>
          </a:p>
        </p:txBody>
      </p:sp>
      <p:sp>
        <p:nvSpPr>
          <p:cNvPr id="67" name="文本框 66"/>
          <p:cNvSpPr txBox="1"/>
          <p:nvPr/>
        </p:nvSpPr>
        <p:spPr>
          <a:xfrm>
            <a:off x="7955932" y="1237687"/>
            <a:ext cx="485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Yes</a:t>
            </a:r>
            <a:endParaRPr lang="zh-CN" altLang="en-US" dirty="0"/>
          </a:p>
        </p:txBody>
      </p:sp>
      <p:sp>
        <p:nvSpPr>
          <p:cNvPr id="68" name="文本框 67"/>
          <p:cNvSpPr txBox="1"/>
          <p:nvPr/>
        </p:nvSpPr>
        <p:spPr>
          <a:xfrm>
            <a:off x="5982319" y="5703385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⊕</a:t>
            </a:r>
            <a:endParaRPr lang="zh-CN" altLang="en-US" dirty="0"/>
          </a:p>
        </p:txBody>
      </p:sp>
      <p:sp>
        <p:nvSpPr>
          <p:cNvPr id="69" name="文本框 68"/>
          <p:cNvSpPr txBox="1"/>
          <p:nvPr/>
        </p:nvSpPr>
        <p:spPr>
          <a:xfrm>
            <a:off x="4539772" y="5703385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⊖</a:t>
            </a:r>
            <a:endParaRPr lang="zh-CN" altLang="en-US" dirty="0"/>
          </a:p>
        </p:txBody>
      </p:sp>
      <p:sp>
        <p:nvSpPr>
          <p:cNvPr id="70" name="文本框 69"/>
          <p:cNvSpPr txBox="1"/>
          <p:nvPr/>
        </p:nvSpPr>
        <p:spPr>
          <a:xfrm>
            <a:off x="9154583" y="5678968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⊕</a:t>
            </a:r>
            <a:endParaRPr lang="zh-CN" altLang="en-US" dirty="0"/>
          </a:p>
        </p:txBody>
      </p:sp>
      <p:sp>
        <p:nvSpPr>
          <p:cNvPr id="71" name="文本框 70"/>
          <p:cNvSpPr txBox="1"/>
          <p:nvPr/>
        </p:nvSpPr>
        <p:spPr>
          <a:xfrm>
            <a:off x="9747550" y="6742784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⊖ ***</a:t>
            </a:r>
            <a:endParaRPr lang="zh-CN" altLang="en-US" dirty="0"/>
          </a:p>
        </p:txBody>
      </p:sp>
      <p:sp>
        <p:nvSpPr>
          <p:cNvPr id="72" name="文本框 71"/>
          <p:cNvSpPr txBox="1"/>
          <p:nvPr/>
        </p:nvSpPr>
        <p:spPr>
          <a:xfrm>
            <a:off x="9339089" y="4267954"/>
            <a:ext cx="13422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Pneumonia signs on CT</a:t>
            </a:r>
            <a:endParaRPr lang="zh-CN" altLang="en-US" dirty="0"/>
          </a:p>
        </p:txBody>
      </p:sp>
      <p:sp>
        <p:nvSpPr>
          <p:cNvPr id="73" name="文本框 72"/>
          <p:cNvSpPr txBox="1"/>
          <p:nvPr/>
        </p:nvSpPr>
        <p:spPr>
          <a:xfrm>
            <a:off x="5056863" y="7349135"/>
            <a:ext cx="3074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No pneumonia signs on CT</a:t>
            </a:r>
            <a:endParaRPr lang="zh-CN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434</Words>
  <Application>Microsoft Office PowerPoint</Application>
  <PresentationFormat>自定义</PresentationFormat>
  <Paragraphs>62</Paragraphs>
  <Slides>2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7" baseType="lpstr">
      <vt:lpstr>等线</vt:lpstr>
      <vt:lpstr>Arial</vt:lpstr>
      <vt:lpstr>Calibri</vt:lpstr>
      <vt:lpstr>Calibri Light</vt:lpstr>
      <vt:lpstr>Office 主题​​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Liang Zong</dc:creator>
  <cp:lastModifiedBy>王 江山</cp:lastModifiedBy>
  <cp:revision>53</cp:revision>
  <dcterms:created xsi:type="dcterms:W3CDTF">2020-03-11T07:19:00Z</dcterms:created>
  <dcterms:modified xsi:type="dcterms:W3CDTF">2020-03-29T00:24:29Z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2052-11.1.0.9513</vt:lpwstr>
  </property>
</Properties>
</file>