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46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7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94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77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66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5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070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74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28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444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14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CE6A3-42CE-41FE-8734-0F77F2FF0707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D656-81D5-47EB-A8AC-C3190F3BB8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00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그림 53">
            <a:extLst>
              <a:ext uri="{FF2B5EF4-FFF2-40B4-BE49-F238E27FC236}">
                <a16:creationId xmlns:a16="http://schemas.microsoft.com/office/drawing/2014/main" id="{D4410B8C-7A55-40C4-AFAD-A274224C5738}"/>
              </a:ext>
            </a:extLst>
          </p:cNvPr>
          <p:cNvPicPr/>
          <p:nvPr/>
        </p:nvPicPr>
        <p:blipFill rotWithShape="1">
          <a:blip r:embed="rId2"/>
          <a:srcRect l="7846" t="15252" b="19587"/>
          <a:stretch/>
        </p:blipFill>
        <p:spPr bwMode="auto">
          <a:xfrm>
            <a:off x="142910" y="9854682"/>
            <a:ext cx="3603706" cy="19727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그림 4" descr="스크린샷이(가) 표시된 사진&#10;&#10;자동 생성된 설명">
            <a:extLst>
              <a:ext uri="{FF2B5EF4-FFF2-40B4-BE49-F238E27FC236}">
                <a16:creationId xmlns:a16="http://schemas.microsoft.com/office/drawing/2014/main" id="{3B9E2EB7-8582-4C93-ADEF-508414CCF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6" t="17809" b="20476"/>
          <a:stretch/>
        </p:blipFill>
        <p:spPr>
          <a:xfrm>
            <a:off x="171449" y="269421"/>
            <a:ext cx="3287484" cy="1623697"/>
          </a:xfrm>
          <a:prstGeom prst="rect">
            <a:avLst/>
          </a:prstGeom>
        </p:spPr>
      </p:pic>
      <p:pic>
        <p:nvPicPr>
          <p:cNvPr id="7" name="그림 6" descr="스크린샷이(가) 표시된 사진&#10;&#10;자동 생성된 설명">
            <a:extLst>
              <a:ext uri="{FF2B5EF4-FFF2-40B4-BE49-F238E27FC236}">
                <a16:creationId xmlns:a16="http://schemas.microsoft.com/office/drawing/2014/main" id="{4F265051-DFAB-43CB-93A1-FF5EBFD5E8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83" b="12195"/>
          <a:stretch/>
        </p:blipFill>
        <p:spPr>
          <a:xfrm>
            <a:off x="3287484" y="269421"/>
            <a:ext cx="3570516" cy="18777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7C8F66-F4F3-4736-8ECD-AEE12989AFAE}"/>
              </a:ext>
            </a:extLst>
          </p:cNvPr>
          <p:cNvSpPr txBox="1"/>
          <p:nvPr/>
        </p:nvSpPr>
        <p:spPr>
          <a:xfrm>
            <a:off x="1475089" y="2016584"/>
            <a:ext cx="612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DA4CB3-3F6F-4441-BB07-70AA8E8CC2BD}"/>
              </a:ext>
            </a:extLst>
          </p:cNvPr>
          <p:cNvSpPr txBox="1"/>
          <p:nvPr/>
        </p:nvSpPr>
        <p:spPr>
          <a:xfrm>
            <a:off x="-78927" y="39822"/>
            <a:ext cx="353943" cy="17879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Newly confirmed cases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9A1BB5-E7D9-486E-B280-D54E217159BA}"/>
              </a:ext>
            </a:extLst>
          </p:cNvPr>
          <p:cNvSpPr txBox="1"/>
          <p:nvPr/>
        </p:nvSpPr>
        <p:spPr>
          <a:xfrm>
            <a:off x="3951515" y="2016584"/>
            <a:ext cx="2708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Assumed mean generation time (day)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38F41AF1-B3C2-44FE-9281-E7AA5D98983A}"/>
              </a:ext>
            </a:extLst>
          </p:cNvPr>
          <p:cNvPicPr/>
          <p:nvPr/>
        </p:nvPicPr>
        <p:blipFill rotWithShape="1">
          <a:blip r:embed="rId5"/>
          <a:srcRect l="7006" t="16003" b="20370"/>
          <a:stretch/>
        </p:blipFill>
        <p:spPr bwMode="auto">
          <a:xfrm>
            <a:off x="171450" y="2490468"/>
            <a:ext cx="3287483" cy="18777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0B2F92-BD5D-4D0D-B0ED-BF0E8B723467}"/>
              </a:ext>
            </a:extLst>
          </p:cNvPr>
          <p:cNvSpPr txBox="1"/>
          <p:nvPr/>
        </p:nvSpPr>
        <p:spPr>
          <a:xfrm>
            <a:off x="680431" y="519795"/>
            <a:ext cx="944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 1–40, R</a:t>
            </a:r>
            <a:r>
              <a:rPr lang="en-US" altLang="ko-KR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 0.94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505015-6CB3-4299-89A7-06D9B85C85B7}"/>
              </a:ext>
            </a:extLst>
          </p:cNvPr>
          <p:cNvSpPr txBox="1"/>
          <p:nvPr/>
        </p:nvSpPr>
        <p:spPr>
          <a:xfrm>
            <a:off x="1475089" y="-529"/>
            <a:ext cx="612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1E3C10-3D72-4DC4-95F1-204300C9C5E8}"/>
              </a:ext>
            </a:extLst>
          </p:cNvPr>
          <p:cNvSpPr txBox="1"/>
          <p:nvPr/>
        </p:nvSpPr>
        <p:spPr>
          <a:xfrm>
            <a:off x="4999661" y="7811"/>
            <a:ext cx="612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20D425-BDFC-48BA-85D8-F2A6D6D5EED9}"/>
              </a:ext>
            </a:extLst>
          </p:cNvPr>
          <p:cNvSpPr txBox="1"/>
          <p:nvPr/>
        </p:nvSpPr>
        <p:spPr>
          <a:xfrm>
            <a:off x="2933775" y="2016584"/>
            <a:ext cx="525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7127EA-BFE1-409D-9B8B-571D7774986B}"/>
              </a:ext>
            </a:extLst>
          </p:cNvPr>
          <p:cNvSpPr txBox="1"/>
          <p:nvPr/>
        </p:nvSpPr>
        <p:spPr>
          <a:xfrm>
            <a:off x="6446908" y="2016584"/>
            <a:ext cx="41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639EE9-5F29-45D0-9544-4D1A7AE0754A}"/>
              </a:ext>
            </a:extLst>
          </p:cNvPr>
          <p:cNvSpPr txBox="1"/>
          <p:nvPr/>
        </p:nvSpPr>
        <p:spPr>
          <a:xfrm>
            <a:off x="1152561" y="2262691"/>
            <a:ext cx="14586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Daegu-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Gyeongbuk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8C3132-7A66-4C2A-BB7C-A888607AAFE1}"/>
              </a:ext>
            </a:extLst>
          </p:cNvPr>
          <p:cNvSpPr txBox="1"/>
          <p:nvPr/>
        </p:nvSpPr>
        <p:spPr>
          <a:xfrm>
            <a:off x="680431" y="2792955"/>
            <a:ext cx="944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 1–40, R</a:t>
            </a:r>
            <a:r>
              <a:rPr lang="en-US" altLang="ko-KR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 0.94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FE1A3898-C780-4928-B01D-EF8FF5E4260E}"/>
              </a:ext>
            </a:extLst>
          </p:cNvPr>
          <p:cNvPicPr/>
          <p:nvPr/>
        </p:nvPicPr>
        <p:blipFill rotWithShape="1">
          <a:blip r:embed="rId6"/>
          <a:srcRect t="16502" b="13115"/>
          <a:stretch/>
        </p:blipFill>
        <p:spPr bwMode="auto">
          <a:xfrm>
            <a:off x="3286157" y="2490467"/>
            <a:ext cx="3570516" cy="21055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D5EF1C2-D6A7-4D02-9183-7B45C85EBFDB}"/>
              </a:ext>
            </a:extLst>
          </p:cNvPr>
          <p:cNvSpPr txBox="1"/>
          <p:nvPr/>
        </p:nvSpPr>
        <p:spPr>
          <a:xfrm>
            <a:off x="1473762" y="4498290"/>
            <a:ext cx="612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500317-5B02-4652-9FE6-38ABB241CF30}"/>
              </a:ext>
            </a:extLst>
          </p:cNvPr>
          <p:cNvSpPr txBox="1"/>
          <p:nvPr/>
        </p:nvSpPr>
        <p:spPr>
          <a:xfrm>
            <a:off x="3950188" y="4498290"/>
            <a:ext cx="2708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Assumed mean generation time (day)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9AD107-AE7E-44B3-80ED-3955BEED75E6}"/>
              </a:ext>
            </a:extLst>
          </p:cNvPr>
          <p:cNvSpPr txBox="1"/>
          <p:nvPr/>
        </p:nvSpPr>
        <p:spPr>
          <a:xfrm>
            <a:off x="2932448" y="4498290"/>
            <a:ext cx="525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8CD40B-9085-4ED1-8742-AEDB24F70936}"/>
              </a:ext>
            </a:extLst>
          </p:cNvPr>
          <p:cNvSpPr txBox="1"/>
          <p:nvPr/>
        </p:nvSpPr>
        <p:spPr>
          <a:xfrm>
            <a:off x="6445581" y="4498290"/>
            <a:ext cx="41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F2B850-A2A5-41CD-BC26-84ED1479B4A8}"/>
              </a:ext>
            </a:extLst>
          </p:cNvPr>
          <p:cNvSpPr txBox="1"/>
          <p:nvPr/>
        </p:nvSpPr>
        <p:spPr>
          <a:xfrm>
            <a:off x="4575152" y="2262691"/>
            <a:ext cx="14586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Daegu-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Gyeongbuk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2A2BE9-DB69-44A9-A436-C9BB68A3C2B5}"/>
              </a:ext>
            </a:extLst>
          </p:cNvPr>
          <p:cNvSpPr txBox="1"/>
          <p:nvPr/>
        </p:nvSpPr>
        <p:spPr>
          <a:xfrm>
            <a:off x="-78928" y="2211065"/>
            <a:ext cx="353943" cy="19727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Newly confirmed cases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C4ECA722-64B8-4D94-BF8B-6E52AC654FCF}"/>
              </a:ext>
            </a:extLst>
          </p:cNvPr>
          <p:cNvPicPr/>
          <p:nvPr/>
        </p:nvPicPr>
        <p:blipFill rotWithShape="1">
          <a:blip r:embed="rId7"/>
          <a:srcRect l="7545" t="16003" b="19543"/>
          <a:stretch/>
        </p:blipFill>
        <p:spPr bwMode="auto">
          <a:xfrm>
            <a:off x="142910" y="4991294"/>
            <a:ext cx="3477987" cy="19727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D2378CF-80F1-4935-8887-0323EE4C599F}"/>
              </a:ext>
            </a:extLst>
          </p:cNvPr>
          <p:cNvSpPr txBox="1"/>
          <p:nvPr/>
        </p:nvSpPr>
        <p:spPr>
          <a:xfrm>
            <a:off x="1030098" y="4767480"/>
            <a:ext cx="1868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Except Daegu-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Gyeongbuk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CECE3B-80E0-46B9-A95C-C329D4C85D4D}"/>
              </a:ext>
            </a:extLst>
          </p:cNvPr>
          <p:cNvSpPr txBox="1"/>
          <p:nvPr/>
        </p:nvSpPr>
        <p:spPr>
          <a:xfrm>
            <a:off x="680430" y="5252904"/>
            <a:ext cx="944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 1–40, R</a:t>
            </a:r>
            <a:r>
              <a:rPr lang="en-US" altLang="ko-KR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 0.80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CFCD61-10AC-4322-8989-F7FF21DB260A}"/>
              </a:ext>
            </a:extLst>
          </p:cNvPr>
          <p:cNvSpPr txBox="1"/>
          <p:nvPr/>
        </p:nvSpPr>
        <p:spPr>
          <a:xfrm>
            <a:off x="-78928" y="4787494"/>
            <a:ext cx="353943" cy="19727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Newly confirmed cases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383E4819-BE02-4322-B19A-78EA8B801030}"/>
              </a:ext>
            </a:extLst>
          </p:cNvPr>
          <p:cNvPicPr/>
          <p:nvPr/>
        </p:nvPicPr>
        <p:blipFill rotWithShape="1">
          <a:blip r:embed="rId8"/>
          <a:srcRect t="17253" b="12792"/>
          <a:stretch/>
        </p:blipFill>
        <p:spPr bwMode="auto">
          <a:xfrm>
            <a:off x="3380013" y="5055297"/>
            <a:ext cx="3477987" cy="18777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21DF474-6F04-4514-905D-9A0B20008E2F}"/>
              </a:ext>
            </a:extLst>
          </p:cNvPr>
          <p:cNvSpPr txBox="1"/>
          <p:nvPr/>
        </p:nvSpPr>
        <p:spPr>
          <a:xfrm>
            <a:off x="1473762" y="7029392"/>
            <a:ext cx="612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D5FC3E-4406-48EA-BDEB-9278A64493FF}"/>
              </a:ext>
            </a:extLst>
          </p:cNvPr>
          <p:cNvSpPr txBox="1"/>
          <p:nvPr/>
        </p:nvSpPr>
        <p:spPr>
          <a:xfrm>
            <a:off x="3950188" y="7029392"/>
            <a:ext cx="2708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Assumed mean generation time (day)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8D00A02-52F7-494A-8A46-9E37AF1911EA}"/>
              </a:ext>
            </a:extLst>
          </p:cNvPr>
          <p:cNvSpPr txBox="1"/>
          <p:nvPr/>
        </p:nvSpPr>
        <p:spPr>
          <a:xfrm>
            <a:off x="2932448" y="7029392"/>
            <a:ext cx="525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(E)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9E02C3-47F3-4232-91DC-09801F034A96}"/>
              </a:ext>
            </a:extLst>
          </p:cNvPr>
          <p:cNvSpPr txBox="1"/>
          <p:nvPr/>
        </p:nvSpPr>
        <p:spPr>
          <a:xfrm>
            <a:off x="6445581" y="7029392"/>
            <a:ext cx="41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(F)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D04832EC-AE8A-48DC-80F5-C642C2253248}"/>
              </a:ext>
            </a:extLst>
          </p:cNvPr>
          <p:cNvPicPr/>
          <p:nvPr/>
        </p:nvPicPr>
        <p:blipFill rotWithShape="1">
          <a:blip r:embed="rId9"/>
          <a:srcRect l="6514" t="16502" b="20178"/>
          <a:stretch/>
        </p:blipFill>
        <p:spPr bwMode="auto">
          <a:xfrm>
            <a:off x="73479" y="7487431"/>
            <a:ext cx="3641272" cy="1770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CAC2AF5-AC3E-4988-9AC0-8642F9A4688E}"/>
              </a:ext>
            </a:extLst>
          </p:cNvPr>
          <p:cNvSpPr txBox="1"/>
          <p:nvPr/>
        </p:nvSpPr>
        <p:spPr>
          <a:xfrm>
            <a:off x="4375980" y="4767480"/>
            <a:ext cx="1868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Except Daegu-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Gyeongbuk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F347C9B-EC15-40F0-9F37-608C073BC151}"/>
              </a:ext>
            </a:extLst>
          </p:cNvPr>
          <p:cNvSpPr txBox="1"/>
          <p:nvPr/>
        </p:nvSpPr>
        <p:spPr>
          <a:xfrm>
            <a:off x="1421983" y="7266768"/>
            <a:ext cx="919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Sincheonji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D36A59-0CA1-4801-B049-DF26E347776B}"/>
              </a:ext>
            </a:extLst>
          </p:cNvPr>
          <p:cNvSpPr txBox="1"/>
          <p:nvPr/>
        </p:nvSpPr>
        <p:spPr>
          <a:xfrm>
            <a:off x="4837215" y="7291002"/>
            <a:ext cx="8745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Sincheonji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464724-9A6D-45A9-A372-E709B7D4991F}"/>
              </a:ext>
            </a:extLst>
          </p:cNvPr>
          <p:cNvSpPr txBox="1"/>
          <p:nvPr/>
        </p:nvSpPr>
        <p:spPr>
          <a:xfrm>
            <a:off x="680430" y="7707649"/>
            <a:ext cx="944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 1–40, R</a:t>
            </a:r>
            <a:r>
              <a:rPr lang="en-US" altLang="ko-KR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 0.88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98F95A56-FEFD-429E-BCE9-6E2D17BF7138}"/>
              </a:ext>
            </a:extLst>
          </p:cNvPr>
          <p:cNvPicPr/>
          <p:nvPr/>
        </p:nvPicPr>
        <p:blipFill rotWithShape="1">
          <a:blip r:embed="rId10"/>
          <a:srcRect t="16502" b="13167"/>
          <a:stretch/>
        </p:blipFill>
        <p:spPr bwMode="auto">
          <a:xfrm>
            <a:off x="3428999" y="7552612"/>
            <a:ext cx="3382739" cy="17705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7F23804-CB81-4727-AA39-5CC7F04FBD34}"/>
              </a:ext>
            </a:extLst>
          </p:cNvPr>
          <p:cNvSpPr txBox="1"/>
          <p:nvPr/>
        </p:nvSpPr>
        <p:spPr>
          <a:xfrm>
            <a:off x="1473762" y="9306441"/>
            <a:ext cx="612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FC950ED-9D04-48F9-9929-8BDBFC5E8715}"/>
              </a:ext>
            </a:extLst>
          </p:cNvPr>
          <p:cNvSpPr txBox="1"/>
          <p:nvPr/>
        </p:nvSpPr>
        <p:spPr>
          <a:xfrm>
            <a:off x="3950188" y="9306441"/>
            <a:ext cx="2708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Assumed mean generation time (day)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2D116-C826-4E6B-93A7-BEE973BA9346}"/>
              </a:ext>
            </a:extLst>
          </p:cNvPr>
          <p:cNvSpPr txBox="1"/>
          <p:nvPr/>
        </p:nvSpPr>
        <p:spPr>
          <a:xfrm>
            <a:off x="2932448" y="9306441"/>
            <a:ext cx="525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C49705-4385-41B4-A7AC-D83A10873C92}"/>
              </a:ext>
            </a:extLst>
          </p:cNvPr>
          <p:cNvSpPr txBox="1"/>
          <p:nvPr/>
        </p:nvSpPr>
        <p:spPr>
          <a:xfrm>
            <a:off x="6445581" y="9306441"/>
            <a:ext cx="41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(H)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677859F-0AD0-4AA0-8FED-77B444F8EC03}"/>
              </a:ext>
            </a:extLst>
          </p:cNvPr>
          <p:cNvSpPr txBox="1"/>
          <p:nvPr/>
        </p:nvSpPr>
        <p:spPr>
          <a:xfrm>
            <a:off x="-78928" y="7109139"/>
            <a:ext cx="353943" cy="19727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Newly confirmed cases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525A4C-B6C3-4DC0-B8DD-8E23B4B6F6A9}"/>
              </a:ext>
            </a:extLst>
          </p:cNvPr>
          <p:cNvSpPr txBox="1"/>
          <p:nvPr/>
        </p:nvSpPr>
        <p:spPr>
          <a:xfrm>
            <a:off x="1308349" y="9711122"/>
            <a:ext cx="1311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Except 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Sincheonji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CDCF305-A061-4587-89E3-876F3520F27C}"/>
              </a:ext>
            </a:extLst>
          </p:cNvPr>
          <p:cNvSpPr txBox="1"/>
          <p:nvPr/>
        </p:nvSpPr>
        <p:spPr>
          <a:xfrm>
            <a:off x="4575152" y="9728851"/>
            <a:ext cx="1331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Except </a:t>
            </a:r>
            <a:r>
              <a:rPr lang="en-US" altLang="ko-KR" sz="1100" dirty="0" err="1">
                <a:latin typeface="Arial" panose="020B0604020202020204" pitchFamily="34" charset="0"/>
                <a:cs typeface="Arial" panose="020B0604020202020204" pitchFamily="34" charset="0"/>
              </a:rPr>
              <a:t>Sincheonji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D844B2-9DE1-4CE8-93D2-BB7F56C416C0}"/>
              </a:ext>
            </a:extLst>
          </p:cNvPr>
          <p:cNvSpPr txBox="1"/>
          <p:nvPr/>
        </p:nvSpPr>
        <p:spPr>
          <a:xfrm>
            <a:off x="680430" y="10145498"/>
            <a:ext cx="944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 1–42, R</a:t>
            </a:r>
            <a:r>
              <a:rPr lang="en-US" altLang="ko-KR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 = 0.83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76D5AA-98DD-46A3-A088-0449E90C84AA}"/>
              </a:ext>
            </a:extLst>
          </p:cNvPr>
          <p:cNvSpPr txBox="1"/>
          <p:nvPr/>
        </p:nvSpPr>
        <p:spPr>
          <a:xfrm>
            <a:off x="1473762" y="11744290"/>
            <a:ext cx="612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B9DD310-FEAB-49FF-A6BB-E9B6000F32B2}"/>
              </a:ext>
            </a:extLst>
          </p:cNvPr>
          <p:cNvSpPr txBox="1"/>
          <p:nvPr/>
        </p:nvSpPr>
        <p:spPr>
          <a:xfrm>
            <a:off x="3950188" y="11744290"/>
            <a:ext cx="2708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Assumed mean generation time (day)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FF3FDFB-1C57-4268-91E2-D3D5C84F0349}"/>
              </a:ext>
            </a:extLst>
          </p:cNvPr>
          <p:cNvSpPr txBox="1"/>
          <p:nvPr/>
        </p:nvSpPr>
        <p:spPr>
          <a:xfrm>
            <a:off x="2932448" y="11744290"/>
            <a:ext cx="525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21E894E-63F3-4188-890B-FC5AC78A50A7}"/>
              </a:ext>
            </a:extLst>
          </p:cNvPr>
          <p:cNvSpPr txBox="1"/>
          <p:nvPr/>
        </p:nvSpPr>
        <p:spPr>
          <a:xfrm>
            <a:off x="6445581" y="11744290"/>
            <a:ext cx="411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(J)</a:t>
            </a:r>
            <a:endParaRPr lang="ko-KR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9007DE4-B26C-4996-98E2-DE796E514CDB}"/>
              </a:ext>
            </a:extLst>
          </p:cNvPr>
          <p:cNvSpPr txBox="1"/>
          <p:nvPr/>
        </p:nvSpPr>
        <p:spPr>
          <a:xfrm>
            <a:off x="-78928" y="9546988"/>
            <a:ext cx="353943" cy="19727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Newly confirmed cases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B7C4DB7D-662B-4730-BC75-B118C1AE5A12}"/>
              </a:ext>
            </a:extLst>
          </p:cNvPr>
          <p:cNvPicPr/>
          <p:nvPr/>
        </p:nvPicPr>
        <p:blipFill rotWithShape="1">
          <a:blip r:embed="rId11"/>
          <a:srcRect t="14753" b="13162"/>
          <a:stretch/>
        </p:blipFill>
        <p:spPr bwMode="auto">
          <a:xfrm>
            <a:off x="3428999" y="9966227"/>
            <a:ext cx="3427674" cy="17705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644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129</Words>
  <Application>Microsoft Office PowerPoint</Application>
  <PresentationFormat>와이드스크린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황 정은</dc:creator>
  <cp:lastModifiedBy>황 정은</cp:lastModifiedBy>
  <cp:revision>6</cp:revision>
  <dcterms:created xsi:type="dcterms:W3CDTF">2020-03-19T05:38:37Z</dcterms:created>
  <dcterms:modified xsi:type="dcterms:W3CDTF">2020-03-19T07:18:38Z</dcterms:modified>
</cp:coreProperties>
</file>