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03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2A7B3-C9D4-49E2-A714-B48BED5929F1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A4D05-A7D4-4948-98B9-8F643D9BA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6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Len’s new supplemental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7EF10-EB9E-884D-8F9E-CE88F19881DB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320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New legend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7EF10-EB9E-884D-8F9E-CE88F19881DB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332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E096-E540-4857-9AF5-FC90DDD47FD9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AB6-290F-49EF-BC21-C8EDF6B5F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42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E096-E540-4857-9AF5-FC90DDD47FD9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AB6-290F-49EF-BC21-C8EDF6B5F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9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E096-E540-4857-9AF5-FC90DDD47FD9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AB6-290F-49EF-BC21-C8EDF6B5F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20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E096-E540-4857-9AF5-FC90DDD47FD9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AB6-290F-49EF-BC21-C8EDF6B5F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6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E096-E540-4857-9AF5-FC90DDD47FD9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AB6-290F-49EF-BC21-C8EDF6B5F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17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E096-E540-4857-9AF5-FC90DDD47FD9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AB6-290F-49EF-BC21-C8EDF6B5F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16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E096-E540-4857-9AF5-FC90DDD47FD9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AB6-290F-49EF-BC21-C8EDF6B5F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75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E096-E540-4857-9AF5-FC90DDD47FD9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AB6-290F-49EF-BC21-C8EDF6B5F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82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E096-E540-4857-9AF5-FC90DDD47FD9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AB6-290F-49EF-BC21-C8EDF6B5F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59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E096-E540-4857-9AF5-FC90DDD47FD9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AB6-290F-49EF-BC21-C8EDF6B5F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3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E096-E540-4857-9AF5-FC90DDD47FD9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AB6-290F-49EF-BC21-C8EDF6B5F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29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4E096-E540-4857-9AF5-FC90DDD47FD9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A8AB6-290F-49EF-BC21-C8EDF6B5F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2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C89CCF-F888-3449-B897-8060E2897151}"/>
              </a:ext>
            </a:extLst>
          </p:cNvPr>
          <p:cNvSpPr txBox="1"/>
          <p:nvPr/>
        </p:nvSpPr>
        <p:spPr>
          <a:xfrm>
            <a:off x="1110343" y="770708"/>
            <a:ext cx="4554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Supplemental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02077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088CAC-6B1E-4547-AAEE-702A6AB9CB31}"/>
              </a:ext>
            </a:extLst>
          </p:cNvPr>
          <p:cNvSpPr/>
          <p:nvPr/>
        </p:nvSpPr>
        <p:spPr>
          <a:xfrm>
            <a:off x="1454727" y="1680092"/>
            <a:ext cx="9125528" cy="182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Gating strategy for T cell subsets.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CD4+ and CD8+ subsets were gated as shown previously. CD4+ T cells are shown in the left hand column and CD8+ T cells on the right. Treg were gated within the CD4+ population as CD25+CD127low cells. Activated T cells were gated as CD38+HLA-DR+ as shown.</a:t>
            </a:r>
          </a:p>
        </p:txBody>
      </p:sp>
    </p:spTree>
    <p:extLst>
      <p:ext uri="{BB962C8B-B14F-4D97-AF65-F5344CB8AC3E}">
        <p14:creationId xmlns:p14="http://schemas.microsoft.com/office/powerpoint/2010/main" val="107794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505398" y="263236"/>
          <a:ext cx="4696492" cy="6470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rism 9" r:id="rId3" imgW="4585968" imgH="6318182" progId="Prism9.Document">
                  <p:embed/>
                </p:oleObj>
              </mc:Choice>
              <mc:Fallback>
                <p:oleObj name="Prism 9" r:id="rId3" imgW="4585968" imgH="6318182" progId="Prism9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398" y="263236"/>
                        <a:ext cx="4696492" cy="6470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A1DF1B2-D720-0345-BAFF-930ED9C73B00}"/>
              </a:ext>
            </a:extLst>
          </p:cNvPr>
          <p:cNvSpPr/>
          <p:nvPr/>
        </p:nvSpPr>
        <p:spPr>
          <a:xfrm>
            <a:off x="318660" y="263236"/>
            <a:ext cx="1065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2CB347-33AC-7B4A-B40C-116184F192E6}"/>
              </a:ext>
            </a:extLst>
          </p:cNvPr>
          <p:cNvSpPr/>
          <p:nvPr/>
        </p:nvSpPr>
        <p:spPr>
          <a:xfrm>
            <a:off x="1066800" y="1009430"/>
            <a:ext cx="10510309" cy="324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9C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Gating strategy for B cells and monocytes.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exclusion of debris and doublets CD45+ cells were selected and subdivided into lymphocytes, monocytes and granulocytes according to CD45 expression level and side scatter properties. Within the lymphocyte gate B cells were selected as CD19+ and antibody secreting cells identified as CD27+CD38+. Lineage negative monocytes (CD3 / CD19 / CD66b / CD56-)were subdivided to classical, transitional and non-classical subsets according to expression of CD14 and CD16. A control non-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sample showing a distinct non-classical monocyte population is also shown. Granulocytes were subdivided into Neutrophils and Eosinophils on the basis of CD16 expression.</a:t>
            </a:r>
          </a:p>
        </p:txBody>
      </p:sp>
    </p:spTree>
    <p:extLst>
      <p:ext uri="{BB962C8B-B14F-4D97-AF65-F5344CB8AC3E}">
        <p14:creationId xmlns:p14="http://schemas.microsoft.com/office/powerpoint/2010/main" val="286028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D87B3-1167-A94B-A59F-8DD7F04504C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6"/>
          <a:stretch/>
        </p:blipFill>
        <p:spPr>
          <a:xfrm>
            <a:off x="2686260" y="124691"/>
            <a:ext cx="5848139" cy="6733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E453AB-4ACA-A944-A423-2CE74120103A}"/>
              </a:ext>
            </a:extLst>
          </p:cNvPr>
          <p:cNvSpPr txBox="1"/>
          <p:nvPr/>
        </p:nvSpPr>
        <p:spPr>
          <a:xfrm>
            <a:off x="8368145" y="1066800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Panel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1DF1B2-D720-0345-BAFF-930ED9C73B00}"/>
              </a:ext>
            </a:extLst>
          </p:cNvPr>
          <p:cNvSpPr/>
          <p:nvPr/>
        </p:nvSpPr>
        <p:spPr>
          <a:xfrm>
            <a:off x="318660" y="263236"/>
            <a:ext cx="1089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17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83482E-1516-994A-810D-9B91264D6589}"/>
              </a:ext>
            </a:extLst>
          </p:cNvPr>
          <p:cNvSpPr/>
          <p:nvPr/>
        </p:nvSpPr>
        <p:spPr>
          <a:xfrm>
            <a:off x="1600968" y="1067940"/>
            <a:ext cx="7584596" cy="1929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9D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Gating strategy for monocyte chemokine receptors.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exclusion of debris, CD45- events and doublets lineage negative (CD3/CD19/CD56/CD66b-) monocytes were gated for measurement of chemokine receptor expression.</a:t>
            </a:r>
          </a:p>
        </p:txBody>
      </p:sp>
    </p:spTree>
    <p:extLst>
      <p:ext uri="{BB962C8B-B14F-4D97-AF65-F5344CB8AC3E}">
        <p14:creationId xmlns:p14="http://schemas.microsoft.com/office/powerpoint/2010/main" val="2785097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0CC4B-327E-0446-9CE4-302DCB88E5D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36"/>
          <a:stretch/>
        </p:blipFill>
        <p:spPr>
          <a:xfrm>
            <a:off x="2031431" y="706582"/>
            <a:ext cx="8844387" cy="52093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7DB9BE-B669-6742-8ADB-6B75922C7C10}"/>
              </a:ext>
            </a:extLst>
          </p:cNvPr>
          <p:cNvSpPr/>
          <p:nvPr/>
        </p:nvSpPr>
        <p:spPr>
          <a:xfrm>
            <a:off x="176324" y="337250"/>
            <a:ext cx="105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38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arrow&#10;&#10;Description automatically generated">
            <a:extLst>
              <a:ext uri="{FF2B5EF4-FFF2-40B4-BE49-F238E27FC236}">
                <a16:creationId xmlns:a16="http://schemas.microsoft.com/office/drawing/2014/main" id="{8CA90BF5-D0C3-5F4B-BAD9-118BD9E1B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525" y="1080656"/>
            <a:ext cx="9372192" cy="44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7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55AC17-9573-544A-840E-E90B54D54038}"/>
              </a:ext>
            </a:extLst>
          </p:cNvPr>
          <p:cNvSpPr/>
          <p:nvPr/>
        </p:nvSpPr>
        <p:spPr>
          <a:xfrm>
            <a:off x="2162849" y="1476977"/>
            <a:ext cx="7244387" cy="182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9E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Gating strategy for neutrophils.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exclusion of debris and doublets SSC-H high, lineage negative (CD3/CD19/CD56/Siglec-8) events were gated and CD15+CD66b+ cells selected as neutrophils. Immature neutrophils were gated as CD10 low. </a:t>
            </a:r>
          </a:p>
        </p:txBody>
      </p:sp>
    </p:spTree>
    <p:extLst>
      <p:ext uri="{BB962C8B-B14F-4D97-AF65-F5344CB8AC3E}">
        <p14:creationId xmlns:p14="http://schemas.microsoft.com/office/powerpoint/2010/main" val="3496586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D88F5BA-3FE5-4C45-A08E-04B2275844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4489" y="328681"/>
          <a:ext cx="10383022" cy="64679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69272">
                  <a:extLst>
                    <a:ext uri="{9D8B030D-6E8A-4147-A177-3AD203B41FA5}">
                      <a16:colId xmlns:a16="http://schemas.microsoft.com/office/drawing/2014/main" val="3079278982"/>
                    </a:ext>
                  </a:extLst>
                </a:gridCol>
                <a:gridCol w="1946670">
                  <a:extLst>
                    <a:ext uri="{9D8B030D-6E8A-4147-A177-3AD203B41FA5}">
                      <a16:colId xmlns:a16="http://schemas.microsoft.com/office/drawing/2014/main" val="3243192132"/>
                    </a:ext>
                  </a:extLst>
                </a:gridCol>
                <a:gridCol w="1876308">
                  <a:extLst>
                    <a:ext uri="{9D8B030D-6E8A-4147-A177-3AD203B41FA5}">
                      <a16:colId xmlns:a16="http://schemas.microsoft.com/office/drawing/2014/main" val="1333833356"/>
                    </a:ext>
                  </a:extLst>
                </a:gridCol>
                <a:gridCol w="1266509">
                  <a:extLst>
                    <a:ext uri="{9D8B030D-6E8A-4147-A177-3AD203B41FA5}">
                      <a16:colId xmlns:a16="http://schemas.microsoft.com/office/drawing/2014/main" val="2944168427"/>
                    </a:ext>
                  </a:extLst>
                </a:gridCol>
                <a:gridCol w="1383777">
                  <a:extLst>
                    <a:ext uri="{9D8B030D-6E8A-4147-A177-3AD203B41FA5}">
                      <a16:colId xmlns:a16="http://schemas.microsoft.com/office/drawing/2014/main" val="3699268493"/>
                    </a:ext>
                  </a:extLst>
                </a:gridCol>
                <a:gridCol w="2040486">
                  <a:extLst>
                    <a:ext uri="{9D8B030D-6E8A-4147-A177-3AD203B41FA5}">
                      <a16:colId xmlns:a16="http://schemas.microsoft.com/office/drawing/2014/main" val="2099890063"/>
                    </a:ext>
                  </a:extLst>
                </a:gridCol>
              </a:tblGrid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Target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Flourophore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Clone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Isotype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Supplier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Cat number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408819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AF700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UCHT1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300424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5985450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BV711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OKT4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IgG2b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317440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5715651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CD8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BV421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RPA-T8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301036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6051894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CD57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BV605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QA17A04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393304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1474829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CD45RA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FITC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HI100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IgG2b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304148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9266323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CCR7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PE-Dazzle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GO43H7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IgG2a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353236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5738401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CXCR3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GO25H7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353706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263759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CCR6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PerCP-Cy5.5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G034E3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IgG2b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353406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3576572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CD103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APC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BerACT8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350216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1942549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CD56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APC-cy7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HCD56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318332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3764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CD45RO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PerCP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UCHL1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IgG2a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304252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5556843"/>
                  </a:ext>
                </a:extLst>
              </a:tr>
              <a:tr h="466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TCR gamma delta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BV510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331220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4095292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CD38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FITC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HIT2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303504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13889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HLA-DR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APC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L243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IgG2a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307610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4680489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CD39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BV605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328236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7562684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PD-1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EH12.2H7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329905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6280700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CD25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BV650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V T0-72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IgG2b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302634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1522218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CD127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PerCP-cy5.5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A019D5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351321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9738619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Tim3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PeDazzle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F38-2E2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354034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723646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CD45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err="1">
                          <a:effectLst/>
                        </a:rPr>
                        <a:t>PerCP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2D1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err="1">
                          <a:effectLst/>
                        </a:rPr>
                        <a:t>ms</a:t>
                      </a:r>
                      <a:r>
                        <a:rPr lang="en-GB" sz="1600" dirty="0">
                          <a:effectLst/>
                        </a:rPr>
                        <a:t> IgG1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err="1">
                          <a:effectLst/>
                        </a:rPr>
                        <a:t>Biolegend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368506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0943807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CD3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AF700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SK7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344822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544580174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CD19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PE-dazzle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HIB19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302252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3976082718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CD56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APC-cy7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HCD56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318332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7997370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3E66012-9397-3D44-A911-BFA1CE4DABCB}"/>
              </a:ext>
            </a:extLst>
          </p:cNvPr>
          <p:cNvSpPr/>
          <p:nvPr/>
        </p:nvSpPr>
        <p:spPr>
          <a:xfrm>
            <a:off x="0" y="0"/>
            <a:ext cx="85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54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6999CED-CD93-EE44-8FBC-C10B337EF9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71587" y="135366"/>
          <a:ext cx="9734958" cy="652305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245045199"/>
                    </a:ext>
                  </a:extLst>
                </a:gridCol>
                <a:gridCol w="1825167">
                  <a:extLst>
                    <a:ext uri="{9D8B030D-6E8A-4147-A177-3AD203B41FA5}">
                      <a16:colId xmlns:a16="http://schemas.microsoft.com/office/drawing/2014/main" val="1235243983"/>
                    </a:ext>
                  </a:extLst>
                </a:gridCol>
                <a:gridCol w="1759198">
                  <a:extLst>
                    <a:ext uri="{9D8B030D-6E8A-4147-A177-3AD203B41FA5}">
                      <a16:colId xmlns:a16="http://schemas.microsoft.com/office/drawing/2014/main" val="134269044"/>
                    </a:ext>
                  </a:extLst>
                </a:gridCol>
                <a:gridCol w="1187457">
                  <a:extLst>
                    <a:ext uri="{9D8B030D-6E8A-4147-A177-3AD203B41FA5}">
                      <a16:colId xmlns:a16="http://schemas.microsoft.com/office/drawing/2014/main" val="2585857358"/>
                    </a:ext>
                  </a:extLst>
                </a:gridCol>
                <a:gridCol w="1297409">
                  <a:extLst>
                    <a:ext uri="{9D8B030D-6E8A-4147-A177-3AD203B41FA5}">
                      <a16:colId xmlns:a16="http://schemas.microsoft.com/office/drawing/2014/main" val="3293132355"/>
                    </a:ext>
                  </a:extLst>
                </a:gridCol>
                <a:gridCol w="1913127">
                  <a:extLst>
                    <a:ext uri="{9D8B030D-6E8A-4147-A177-3AD203B41FA5}">
                      <a16:colId xmlns:a16="http://schemas.microsoft.com/office/drawing/2014/main" val="172933338"/>
                    </a:ext>
                  </a:extLst>
                </a:gridCol>
              </a:tblGrid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Target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Flourophore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Clone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Isotype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Supplier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Cat number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864580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CD14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BV711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63D3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367140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110550341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CD16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BV421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VNK80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302038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286370426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HLA-DR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APC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L243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IgG2a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307610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46176153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CD66b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QA17A51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392904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105643061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CD27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PerCP-cy5.5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M-T271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356408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209624821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CD38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FITC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HIT2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303504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277745787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CD274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BV650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29E.2A3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IgG2b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329740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377418912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HLA-DR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BV650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L243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IgG2a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307650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172883606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CCR2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PerCPcy5.5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K03632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IgG2a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357204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385838279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CX3CR1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PE-dazzle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2A9-1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rat igG2b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341624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283376699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CCR5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APC-cy7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J418F1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rat igG2b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359110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70413227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CD3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APC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UCHT1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300412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1915779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CD19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APC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HIB19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302212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121468341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CD56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APC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HCD56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318310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126624652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Siglec8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APC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7C9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347106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224411630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CD66b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6/40c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392904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349025954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CD15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APC-Cy7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W6D3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323048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342760377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CD11b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PerCPcy5.5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LM2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393106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626162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CD62L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PE-Dazzle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DREG-56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304842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64573430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CD64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BV711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10.1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305042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131872715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CD16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BV421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3g8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302038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77016552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BV605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HI10a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312222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240399645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CD54 (ICAM-1)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AF700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HA58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353126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180142883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CD181 (CXCR1)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AF488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8F1 CXCR1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ms IgG2a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Biolegend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320616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3743600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86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190057" y="1098810"/>
          <a:ext cx="9268692" cy="428105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748939">
                  <a:extLst>
                    <a:ext uri="{9D8B030D-6E8A-4147-A177-3AD203B41FA5}">
                      <a16:colId xmlns:a16="http://schemas.microsoft.com/office/drawing/2014/main" val="476064458"/>
                    </a:ext>
                  </a:extLst>
                </a:gridCol>
                <a:gridCol w="1519753">
                  <a:extLst>
                    <a:ext uri="{9D8B030D-6E8A-4147-A177-3AD203B41FA5}">
                      <a16:colId xmlns:a16="http://schemas.microsoft.com/office/drawing/2014/main" val="4226044763"/>
                    </a:ext>
                  </a:extLst>
                </a:gridCol>
              </a:tblGrid>
              <a:tr h="46720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Daily visits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Frequency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extLst>
                  <a:ext uri="{0D108BD9-81ED-4DB2-BD59-A6C34878D82A}">
                    <a16:rowId xmlns:a16="http://schemas.microsoft.com/office/drawing/2014/main" val="1917170064"/>
                  </a:ext>
                </a:extLst>
              </a:tr>
              <a:tr h="467209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Clinical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extLst>
                  <a:ext uri="{0D108BD9-81ED-4DB2-BD59-A6C34878D82A}">
                    <a16:rowId xmlns:a16="http://schemas.microsoft.com/office/drawing/2014/main" val="101430941"/>
                  </a:ext>
                </a:extLst>
              </a:tr>
              <a:tr h="46720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History and examination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Daily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extLst>
                  <a:ext uri="{0D108BD9-81ED-4DB2-BD59-A6C34878D82A}">
                    <a16:rowId xmlns:a16="http://schemas.microsoft.com/office/drawing/2014/main" val="717446095"/>
                  </a:ext>
                </a:extLst>
              </a:tr>
              <a:tr h="101058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Routine observations (heart rate, blood pressure, respiratory rate, temperature, oxygen saturations)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Daily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extLst>
                  <a:ext uri="{0D108BD9-81ED-4DB2-BD59-A6C34878D82A}">
                    <a16:rowId xmlns:a16="http://schemas.microsoft.com/office/drawing/2014/main" val="3697955142"/>
                  </a:ext>
                </a:extLst>
              </a:tr>
              <a:tr h="46720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Oxygen requirement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Daily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extLst>
                  <a:ext uri="{0D108BD9-81ED-4DB2-BD59-A6C34878D82A}">
                    <a16:rowId xmlns:a16="http://schemas.microsoft.com/office/drawing/2014/main" val="3160752882"/>
                  </a:ext>
                </a:extLst>
              </a:tr>
              <a:tr h="46720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Ventilatory support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Daily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extLst>
                  <a:ext uri="{0D108BD9-81ED-4DB2-BD59-A6C34878D82A}">
                    <a16:rowId xmlns:a16="http://schemas.microsoft.com/office/drawing/2014/main" val="1770474165"/>
                  </a:ext>
                </a:extLst>
              </a:tr>
              <a:tr h="46720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Renal replacement therapy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Daily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extLst>
                  <a:ext uri="{0D108BD9-81ED-4DB2-BD59-A6C34878D82A}">
                    <a16:rowId xmlns:a16="http://schemas.microsoft.com/office/drawing/2014/main" val="426176776"/>
                  </a:ext>
                </a:extLst>
              </a:tr>
              <a:tr h="46720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ECG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Daily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extLst>
                  <a:ext uri="{0D108BD9-81ED-4DB2-BD59-A6C34878D82A}">
                    <a16:rowId xmlns:a16="http://schemas.microsoft.com/office/drawing/2014/main" val="202169841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0E85B90-5FD2-DB45-B260-C8EEB64ABDB0}"/>
              </a:ext>
            </a:extLst>
          </p:cNvPr>
          <p:cNvSpPr/>
          <p:nvPr/>
        </p:nvSpPr>
        <p:spPr>
          <a:xfrm>
            <a:off x="137697" y="154292"/>
            <a:ext cx="85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a typeface="Calibri" panose="020F0502020204030204" pitchFamily="34" charset="0"/>
                <a:cs typeface="Arial" panose="020B0604020202020204" pitchFamily="34" charset="0"/>
              </a:rPr>
              <a:t>Table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60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DD848-EB5A-0A48-BDA9-68A6C9BF73D8}"/>
              </a:ext>
            </a:extLst>
          </p:cNvPr>
          <p:cNvSpPr/>
          <p:nvPr/>
        </p:nvSpPr>
        <p:spPr>
          <a:xfrm>
            <a:off x="1734790" y="1218460"/>
            <a:ext cx="4734951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4: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Antibodies used for flow cytometry</a:t>
            </a:r>
          </a:p>
        </p:txBody>
      </p:sp>
    </p:spTree>
    <p:extLst>
      <p:ext uri="{BB962C8B-B14F-4D97-AF65-F5344CB8AC3E}">
        <p14:creationId xmlns:p14="http://schemas.microsoft.com/office/powerpoint/2010/main" val="3888579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B05EBAF-F780-2D43-8746-137106A433D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0777" y="540372"/>
          <a:ext cx="11217836" cy="60869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2548">
                  <a:extLst>
                    <a:ext uri="{9D8B030D-6E8A-4147-A177-3AD203B41FA5}">
                      <a16:colId xmlns:a16="http://schemas.microsoft.com/office/drawing/2014/main" val="272033461"/>
                    </a:ext>
                  </a:extLst>
                </a:gridCol>
                <a:gridCol w="1602548">
                  <a:extLst>
                    <a:ext uri="{9D8B030D-6E8A-4147-A177-3AD203B41FA5}">
                      <a16:colId xmlns:a16="http://schemas.microsoft.com/office/drawing/2014/main" val="1492794317"/>
                    </a:ext>
                  </a:extLst>
                </a:gridCol>
                <a:gridCol w="1602548">
                  <a:extLst>
                    <a:ext uri="{9D8B030D-6E8A-4147-A177-3AD203B41FA5}">
                      <a16:colId xmlns:a16="http://schemas.microsoft.com/office/drawing/2014/main" val="1440716106"/>
                    </a:ext>
                  </a:extLst>
                </a:gridCol>
                <a:gridCol w="1602548">
                  <a:extLst>
                    <a:ext uri="{9D8B030D-6E8A-4147-A177-3AD203B41FA5}">
                      <a16:colId xmlns:a16="http://schemas.microsoft.com/office/drawing/2014/main" val="1676567569"/>
                    </a:ext>
                  </a:extLst>
                </a:gridCol>
                <a:gridCol w="1602548">
                  <a:extLst>
                    <a:ext uri="{9D8B030D-6E8A-4147-A177-3AD203B41FA5}">
                      <a16:colId xmlns:a16="http://schemas.microsoft.com/office/drawing/2014/main" val="165867348"/>
                    </a:ext>
                  </a:extLst>
                </a:gridCol>
                <a:gridCol w="1602548">
                  <a:extLst>
                    <a:ext uri="{9D8B030D-6E8A-4147-A177-3AD203B41FA5}">
                      <a16:colId xmlns:a16="http://schemas.microsoft.com/office/drawing/2014/main" val="2908037369"/>
                    </a:ext>
                  </a:extLst>
                </a:gridCol>
                <a:gridCol w="1602548">
                  <a:extLst>
                    <a:ext uri="{9D8B030D-6E8A-4147-A177-3AD203B41FA5}">
                      <a16:colId xmlns:a16="http://schemas.microsoft.com/office/drawing/2014/main" val="372829654"/>
                    </a:ext>
                  </a:extLst>
                </a:gridCol>
              </a:tblGrid>
              <a:tr h="308261"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</a:rPr>
                        <a:t>Result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Arm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Mean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SD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Median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Min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</a:rPr>
                        <a:t>Max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886178"/>
                  </a:ext>
                </a:extLst>
              </a:tr>
              <a:tr h="30826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Haemoglobin (g/L)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127.7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9.41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126.0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108.0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157.0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1657344"/>
                  </a:ext>
                </a:extLst>
              </a:tr>
              <a:tr h="30826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144.0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11.92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144.00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122.0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167.0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341273"/>
                  </a:ext>
                </a:extLst>
              </a:tr>
              <a:tr h="30826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Haematocrit (ratio)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0.37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0.02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0.37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0.32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0.44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9358486"/>
                  </a:ext>
                </a:extLst>
              </a:tr>
              <a:tr h="30826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0.41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0.03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0.41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0.34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0.47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5014017"/>
                  </a:ext>
                </a:extLst>
              </a:tr>
              <a:tr h="30826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Red Cell Count (10^12/L)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4.28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0.42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4.18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3.62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5.20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70354"/>
                  </a:ext>
                </a:extLst>
              </a:tr>
              <a:tr h="308261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4.75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0.33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4.80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3.83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5.31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8734751"/>
                  </a:ext>
                </a:extLst>
              </a:tr>
              <a:tr h="30826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Mean cell volume (fl)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87.27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6.32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89.00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73.00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102.0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196578"/>
                  </a:ext>
                </a:extLst>
              </a:tr>
              <a:tr h="30826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NM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86.21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3.42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86.00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80.00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94.00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7485023"/>
                  </a:ext>
                </a:extLst>
              </a:tr>
              <a:tr h="308261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Mean cell Hb (</a:t>
                      </a:r>
                      <a:r>
                        <a:rPr lang="en-GB" sz="1200" dirty="0" err="1">
                          <a:effectLst/>
                        </a:rPr>
                        <a:t>pg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29.97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2.41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30.40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24.40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34.40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050953"/>
                  </a:ext>
                </a:extLst>
              </a:tr>
              <a:tr h="30826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30.32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1.33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30.45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27.10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32.60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1002918"/>
                  </a:ext>
                </a:extLst>
              </a:tr>
              <a:tr h="30826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Mean cell Hb Conc (g/L)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344.1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12.44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344.0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317.0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399.0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344058"/>
                  </a:ext>
                </a:extLst>
              </a:tr>
              <a:tr h="30826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352.0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9.56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352.0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329.0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383.0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7544409"/>
                  </a:ext>
                </a:extLst>
              </a:tr>
              <a:tr h="30826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White cell count (10^9/L)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10.01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4.12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9.05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3.60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22.80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9394704"/>
                  </a:ext>
                </a:extLst>
              </a:tr>
              <a:tr h="30826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12.20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4.98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11.15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4.80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36.10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083206"/>
                  </a:ext>
                </a:extLst>
              </a:tr>
              <a:tr h="308261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Neutrophil count (10^9/L)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SoC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7.51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3.33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7.26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2.12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18.93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417673"/>
                  </a:ext>
                </a:extLst>
              </a:tr>
              <a:tr h="30826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10.10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4.58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9.38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3.07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29.89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9842117"/>
                  </a:ext>
                </a:extLst>
              </a:tr>
              <a:tr h="30826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Lymphocytes (10^9/L)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1.67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1.58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1.19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0.29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9.58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152538"/>
                  </a:ext>
                </a:extLst>
              </a:tr>
              <a:tr h="308261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1.18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0.67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0.97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0.24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2.99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4535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82BADBC-9D20-0A49-8EC9-BF59C3D434F5}"/>
              </a:ext>
            </a:extLst>
          </p:cNvPr>
          <p:cNvSpPr txBox="1"/>
          <p:nvPr/>
        </p:nvSpPr>
        <p:spPr>
          <a:xfrm>
            <a:off x="304800" y="143435"/>
            <a:ext cx="85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Table</a:t>
            </a:r>
            <a:r>
              <a:rPr lang="en-IE" dirty="0"/>
              <a:t> </a:t>
            </a:r>
            <a:r>
              <a:rPr lang="en-IE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75024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4922EC6-F082-8B4B-A8B9-174F821D08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5153" y="127995"/>
          <a:ext cx="11761694" cy="65155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0242">
                  <a:extLst>
                    <a:ext uri="{9D8B030D-6E8A-4147-A177-3AD203B41FA5}">
                      <a16:colId xmlns:a16="http://schemas.microsoft.com/office/drawing/2014/main" val="1755639824"/>
                    </a:ext>
                  </a:extLst>
                </a:gridCol>
                <a:gridCol w="1680242">
                  <a:extLst>
                    <a:ext uri="{9D8B030D-6E8A-4147-A177-3AD203B41FA5}">
                      <a16:colId xmlns:a16="http://schemas.microsoft.com/office/drawing/2014/main" val="4210351086"/>
                    </a:ext>
                  </a:extLst>
                </a:gridCol>
                <a:gridCol w="1680242">
                  <a:extLst>
                    <a:ext uri="{9D8B030D-6E8A-4147-A177-3AD203B41FA5}">
                      <a16:colId xmlns:a16="http://schemas.microsoft.com/office/drawing/2014/main" val="1286153381"/>
                    </a:ext>
                  </a:extLst>
                </a:gridCol>
                <a:gridCol w="1680242">
                  <a:extLst>
                    <a:ext uri="{9D8B030D-6E8A-4147-A177-3AD203B41FA5}">
                      <a16:colId xmlns:a16="http://schemas.microsoft.com/office/drawing/2014/main" val="1460978306"/>
                    </a:ext>
                  </a:extLst>
                </a:gridCol>
                <a:gridCol w="1680242">
                  <a:extLst>
                    <a:ext uri="{9D8B030D-6E8A-4147-A177-3AD203B41FA5}">
                      <a16:colId xmlns:a16="http://schemas.microsoft.com/office/drawing/2014/main" val="1417104805"/>
                    </a:ext>
                  </a:extLst>
                </a:gridCol>
                <a:gridCol w="1680242">
                  <a:extLst>
                    <a:ext uri="{9D8B030D-6E8A-4147-A177-3AD203B41FA5}">
                      <a16:colId xmlns:a16="http://schemas.microsoft.com/office/drawing/2014/main" val="2949196870"/>
                    </a:ext>
                  </a:extLst>
                </a:gridCol>
                <a:gridCol w="1680242">
                  <a:extLst>
                    <a:ext uri="{9D8B030D-6E8A-4147-A177-3AD203B41FA5}">
                      <a16:colId xmlns:a16="http://schemas.microsoft.com/office/drawing/2014/main" val="4268143881"/>
                    </a:ext>
                  </a:extLst>
                </a:gridCol>
              </a:tblGrid>
              <a:tr h="338641"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</a:rPr>
                        <a:t>Result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Arm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Mean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SD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Median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Min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</a:rPr>
                        <a:t>Max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706077"/>
                  </a:ext>
                </a:extLst>
              </a:tr>
              <a:tr h="338641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Monocyte count (10^9/L)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0.76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0.30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0.71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0.15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1.71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0515437"/>
                  </a:ext>
                </a:extLst>
              </a:tr>
              <a:tr h="33864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0.86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0.55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0.74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3.59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5156765"/>
                  </a:ext>
                </a:extLst>
              </a:tr>
              <a:tr h="33864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Basophil count (10^9/L)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0.03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0.02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0.02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0.15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0090997"/>
                  </a:ext>
                </a:extLst>
              </a:tr>
              <a:tr h="33864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0.03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0.06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0.46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136858"/>
                  </a:ext>
                </a:extLst>
              </a:tr>
              <a:tr h="338641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Eosinophil count (10^9/L)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0.06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0.05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0.05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198995"/>
                  </a:ext>
                </a:extLst>
              </a:tr>
              <a:tr h="33864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0.05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0.07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0.02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0.27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8892269"/>
                  </a:ext>
                </a:extLst>
              </a:tr>
              <a:tr h="33864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Platelet count (10^9/L)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295.2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85.69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282.5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131.0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555.0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9558428"/>
                  </a:ext>
                </a:extLst>
              </a:tr>
              <a:tr h="33864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301.6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165.4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265.0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92.00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900.0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125991"/>
                  </a:ext>
                </a:extLst>
              </a:tr>
              <a:tr h="33864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Random Glucose (mmol/L)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7.86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2.67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7.20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19.70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61385"/>
                  </a:ext>
                </a:extLst>
              </a:tr>
              <a:tr h="33864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9.11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4.47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7.60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3.80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25.00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1909918"/>
                  </a:ext>
                </a:extLst>
              </a:tr>
              <a:tr h="33864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Urea (mmol/L)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6.13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2.37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5.90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2.10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12.40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6451575"/>
                  </a:ext>
                </a:extLst>
              </a:tr>
              <a:tr h="33864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8.20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3.08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7.70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3.90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23.30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862881"/>
                  </a:ext>
                </a:extLst>
              </a:tr>
              <a:tr h="338641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Sodium (mmol/L)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138.3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2.55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138.0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132.0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143.0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4946270"/>
                  </a:ext>
                </a:extLst>
              </a:tr>
              <a:tr h="33864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136.7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3.69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137.0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117.0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145.0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360600"/>
                  </a:ext>
                </a:extLst>
              </a:tr>
              <a:tr h="33864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Potassium (mmol/L)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4.03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0.39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3.30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5.10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055840"/>
                  </a:ext>
                </a:extLst>
              </a:tr>
              <a:tr h="33864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4.44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0.52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4.40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3.40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5.90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752393"/>
                  </a:ext>
                </a:extLst>
              </a:tr>
              <a:tr h="33864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Chloride (mmol/L)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102.3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2.72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102.0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92.00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108.0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432479"/>
                  </a:ext>
                </a:extLst>
              </a:tr>
              <a:tr h="33864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102.9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3.75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103.0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88.0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111.0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230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777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EADE4AC-0E46-9049-8B31-CC2DB15729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5153" y="127995"/>
          <a:ext cx="11833409" cy="64879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0487">
                  <a:extLst>
                    <a:ext uri="{9D8B030D-6E8A-4147-A177-3AD203B41FA5}">
                      <a16:colId xmlns:a16="http://schemas.microsoft.com/office/drawing/2014/main" val="1755639824"/>
                    </a:ext>
                  </a:extLst>
                </a:gridCol>
                <a:gridCol w="1690487">
                  <a:extLst>
                    <a:ext uri="{9D8B030D-6E8A-4147-A177-3AD203B41FA5}">
                      <a16:colId xmlns:a16="http://schemas.microsoft.com/office/drawing/2014/main" val="4210351086"/>
                    </a:ext>
                  </a:extLst>
                </a:gridCol>
                <a:gridCol w="1690487">
                  <a:extLst>
                    <a:ext uri="{9D8B030D-6E8A-4147-A177-3AD203B41FA5}">
                      <a16:colId xmlns:a16="http://schemas.microsoft.com/office/drawing/2014/main" val="1286153381"/>
                    </a:ext>
                  </a:extLst>
                </a:gridCol>
                <a:gridCol w="1690487">
                  <a:extLst>
                    <a:ext uri="{9D8B030D-6E8A-4147-A177-3AD203B41FA5}">
                      <a16:colId xmlns:a16="http://schemas.microsoft.com/office/drawing/2014/main" val="1460978306"/>
                    </a:ext>
                  </a:extLst>
                </a:gridCol>
                <a:gridCol w="1690487">
                  <a:extLst>
                    <a:ext uri="{9D8B030D-6E8A-4147-A177-3AD203B41FA5}">
                      <a16:colId xmlns:a16="http://schemas.microsoft.com/office/drawing/2014/main" val="1417104805"/>
                    </a:ext>
                  </a:extLst>
                </a:gridCol>
                <a:gridCol w="1690487">
                  <a:extLst>
                    <a:ext uri="{9D8B030D-6E8A-4147-A177-3AD203B41FA5}">
                      <a16:colId xmlns:a16="http://schemas.microsoft.com/office/drawing/2014/main" val="2949196870"/>
                    </a:ext>
                  </a:extLst>
                </a:gridCol>
                <a:gridCol w="1690487">
                  <a:extLst>
                    <a:ext uri="{9D8B030D-6E8A-4147-A177-3AD203B41FA5}">
                      <a16:colId xmlns:a16="http://schemas.microsoft.com/office/drawing/2014/main" val="4268143881"/>
                    </a:ext>
                  </a:extLst>
                </a:gridCol>
              </a:tblGrid>
              <a:tr h="341471"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</a:rPr>
                        <a:t>Result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Arm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Mean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SD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Median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Min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</a:rPr>
                        <a:t>Max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706077"/>
                  </a:ext>
                </a:extLst>
              </a:tr>
              <a:tr h="341471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Magnesium (mmol/L)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0.83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0.09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0.83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0.61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1.06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0515437"/>
                  </a:ext>
                </a:extLst>
              </a:tr>
              <a:tr h="34147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0.87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0.87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0.63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1.08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5156765"/>
                  </a:ext>
                </a:extLst>
              </a:tr>
              <a:tr h="34147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Bicarbonate (mmol/L)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25.05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2.42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25.00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20.00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31.00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0090997"/>
                  </a:ext>
                </a:extLst>
              </a:tr>
              <a:tr h="34147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22.10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2.55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22.00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16.00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31.00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136858"/>
                  </a:ext>
                </a:extLst>
              </a:tr>
              <a:tr h="34147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Creatinine (micromole/L)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69.38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10.86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67.00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53.00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111.0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198995"/>
                  </a:ext>
                </a:extLst>
              </a:tr>
              <a:tr h="34147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82.56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22.06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75.00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54.00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176.0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8892269"/>
                  </a:ext>
                </a:extLst>
              </a:tr>
              <a:tr h="34147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Total protein (g/L)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61.47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5.56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61.00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50.00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77.00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9558428"/>
                  </a:ext>
                </a:extLst>
              </a:tr>
              <a:tr h="34147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62.35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5.25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63.00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51.00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73.00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125991"/>
                  </a:ext>
                </a:extLst>
              </a:tr>
              <a:tr h="341471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Albumin (g/L)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28.20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2.48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28.00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23.00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35.00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61385"/>
                  </a:ext>
                </a:extLst>
              </a:tr>
              <a:tr h="34147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29.74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3.62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30.00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21.00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38.00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1909918"/>
                  </a:ext>
                </a:extLst>
              </a:tr>
              <a:tr h="34147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AST (U/L)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46.13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35.10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37.00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11.00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182.0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6451575"/>
                  </a:ext>
                </a:extLst>
              </a:tr>
              <a:tr h="34147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43.19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33.64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32.00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12.00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228.0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862881"/>
                  </a:ext>
                </a:extLst>
              </a:tr>
              <a:tr h="34147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Bilirubin (micromole/L)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9.58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3.72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9.00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27.00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4946270"/>
                  </a:ext>
                </a:extLst>
              </a:tr>
              <a:tr h="34147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11.62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5.02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6.00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39.00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360600"/>
                  </a:ext>
                </a:extLst>
              </a:tr>
              <a:tr h="341471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GGT (U/L)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101.8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81.11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85.00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20.00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328.0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055840"/>
                  </a:ext>
                </a:extLst>
              </a:tr>
              <a:tr h="34147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66.78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50.08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51.00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14.00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224.0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752393"/>
                  </a:ext>
                </a:extLst>
              </a:tr>
              <a:tr h="34147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ALT (U/L)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55.79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56.90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34.50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7.00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325.0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432479"/>
                  </a:ext>
                </a:extLst>
              </a:tr>
              <a:tr h="34147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62.52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57.79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44.00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13.00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304.0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230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854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02192B2-CDAB-B043-B443-ED179C122B3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436" y="199714"/>
          <a:ext cx="11851343" cy="6434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3049">
                  <a:extLst>
                    <a:ext uri="{9D8B030D-6E8A-4147-A177-3AD203B41FA5}">
                      <a16:colId xmlns:a16="http://schemas.microsoft.com/office/drawing/2014/main" val="511665144"/>
                    </a:ext>
                  </a:extLst>
                </a:gridCol>
                <a:gridCol w="1693049">
                  <a:extLst>
                    <a:ext uri="{9D8B030D-6E8A-4147-A177-3AD203B41FA5}">
                      <a16:colId xmlns:a16="http://schemas.microsoft.com/office/drawing/2014/main" val="3729448617"/>
                    </a:ext>
                  </a:extLst>
                </a:gridCol>
                <a:gridCol w="1693049">
                  <a:extLst>
                    <a:ext uri="{9D8B030D-6E8A-4147-A177-3AD203B41FA5}">
                      <a16:colId xmlns:a16="http://schemas.microsoft.com/office/drawing/2014/main" val="2866999305"/>
                    </a:ext>
                  </a:extLst>
                </a:gridCol>
                <a:gridCol w="1693049">
                  <a:extLst>
                    <a:ext uri="{9D8B030D-6E8A-4147-A177-3AD203B41FA5}">
                      <a16:colId xmlns:a16="http://schemas.microsoft.com/office/drawing/2014/main" val="2063323109"/>
                    </a:ext>
                  </a:extLst>
                </a:gridCol>
                <a:gridCol w="1693049">
                  <a:extLst>
                    <a:ext uri="{9D8B030D-6E8A-4147-A177-3AD203B41FA5}">
                      <a16:colId xmlns:a16="http://schemas.microsoft.com/office/drawing/2014/main" val="3761039076"/>
                    </a:ext>
                  </a:extLst>
                </a:gridCol>
                <a:gridCol w="1693049">
                  <a:extLst>
                    <a:ext uri="{9D8B030D-6E8A-4147-A177-3AD203B41FA5}">
                      <a16:colId xmlns:a16="http://schemas.microsoft.com/office/drawing/2014/main" val="2246339493"/>
                    </a:ext>
                  </a:extLst>
                </a:gridCol>
                <a:gridCol w="1693049">
                  <a:extLst>
                    <a:ext uri="{9D8B030D-6E8A-4147-A177-3AD203B41FA5}">
                      <a16:colId xmlns:a16="http://schemas.microsoft.com/office/drawing/2014/main" val="614297488"/>
                    </a:ext>
                  </a:extLst>
                </a:gridCol>
              </a:tblGrid>
              <a:tr h="338640"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</a:rPr>
                        <a:t>Result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Arm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Mean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SD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Median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Min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</a:rPr>
                        <a:t>Max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4289787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/>
                        </a:rPr>
                        <a:t>Alk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Phos</a:t>
                      </a:r>
                      <a:r>
                        <a:rPr lang="en-GB" sz="1200" dirty="0">
                          <a:effectLst/>
                        </a:rPr>
                        <a:t> (U/L)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/>
                        </a:rPr>
                        <a:t>SoC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88.54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33.35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78.00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37.00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167.0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002415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NM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81.08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24.42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77.00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36.00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142.0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3854173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LDH (U/L)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SoC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348.7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133.4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319.0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181.0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913.0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899476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427.5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110.7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428.0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200.0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675.0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860385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Ferritin (micromol/L)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843.5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766.9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478.5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25.00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3159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7569601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918.3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516.3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844.0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213.0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2833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0885470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CRP (mg/L)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39.54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48.07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23.00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235.0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0953980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34.60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51.72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17.00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314.0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3729103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Troponin (ng/L)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6.20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8.16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57.00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1179549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3.83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5.90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2.50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61.00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66266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Triglycerides (mmol/L)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2.01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1.05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1.80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0.80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6.70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3559284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1.78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0.85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1.60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0.50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5.20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2962939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D-Dimer (ng/ml)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5275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13260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349.5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149.0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69000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2615148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1248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2254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421.0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150.0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12443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97849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Creatine kinase (U/L)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110.2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252.2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39.00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7.00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1677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3514393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84.67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128.3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49.00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1080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056639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INR (ratio)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0.18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0.80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1.70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3959676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1.09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0.90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2.00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4168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383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0DBD272-CAE1-214A-A751-6F78B4DCA1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5153" y="217643"/>
          <a:ext cx="11761694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0242">
                  <a:extLst>
                    <a:ext uri="{9D8B030D-6E8A-4147-A177-3AD203B41FA5}">
                      <a16:colId xmlns:a16="http://schemas.microsoft.com/office/drawing/2014/main" val="511665144"/>
                    </a:ext>
                  </a:extLst>
                </a:gridCol>
                <a:gridCol w="1680242">
                  <a:extLst>
                    <a:ext uri="{9D8B030D-6E8A-4147-A177-3AD203B41FA5}">
                      <a16:colId xmlns:a16="http://schemas.microsoft.com/office/drawing/2014/main" val="3729448617"/>
                    </a:ext>
                  </a:extLst>
                </a:gridCol>
                <a:gridCol w="1680242">
                  <a:extLst>
                    <a:ext uri="{9D8B030D-6E8A-4147-A177-3AD203B41FA5}">
                      <a16:colId xmlns:a16="http://schemas.microsoft.com/office/drawing/2014/main" val="2866999305"/>
                    </a:ext>
                  </a:extLst>
                </a:gridCol>
                <a:gridCol w="1680242">
                  <a:extLst>
                    <a:ext uri="{9D8B030D-6E8A-4147-A177-3AD203B41FA5}">
                      <a16:colId xmlns:a16="http://schemas.microsoft.com/office/drawing/2014/main" val="2063323109"/>
                    </a:ext>
                  </a:extLst>
                </a:gridCol>
                <a:gridCol w="1680242">
                  <a:extLst>
                    <a:ext uri="{9D8B030D-6E8A-4147-A177-3AD203B41FA5}">
                      <a16:colId xmlns:a16="http://schemas.microsoft.com/office/drawing/2014/main" val="3761039076"/>
                    </a:ext>
                  </a:extLst>
                </a:gridCol>
                <a:gridCol w="1680242">
                  <a:extLst>
                    <a:ext uri="{9D8B030D-6E8A-4147-A177-3AD203B41FA5}">
                      <a16:colId xmlns:a16="http://schemas.microsoft.com/office/drawing/2014/main" val="2246339493"/>
                    </a:ext>
                  </a:extLst>
                </a:gridCol>
                <a:gridCol w="1680242">
                  <a:extLst>
                    <a:ext uri="{9D8B030D-6E8A-4147-A177-3AD203B41FA5}">
                      <a16:colId xmlns:a16="http://schemas.microsoft.com/office/drawing/2014/main" val="614297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</a:rPr>
                        <a:t>Result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Arm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Mean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SD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Median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Min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</a:rPr>
                        <a:t>Max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428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Prothrombin time (seconds)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13.18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2.14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13.00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21.00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002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12.99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2.55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12.00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24.00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3854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Fibrinogen (g/L)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3.99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0.86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2.50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6.30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89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4.30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2.50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8.10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860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APTT (seconds)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26.66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3.57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26.00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20.00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40.00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7569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NM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29.01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5.62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28.00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17.00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62.00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088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Protein C (IU/ml)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SoC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1.31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0.27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1.34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0.69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1.82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0953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1.26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0.33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0.70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2.73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3729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Antithrombin (IU/ml)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SoC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1.12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0.24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1.09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0.73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2.00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1179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0.16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0.89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1.60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662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3A725A-F14A-C344-9328-6BE2BC298103}"/>
              </a:ext>
            </a:extLst>
          </p:cNvPr>
          <p:cNvSpPr txBox="1"/>
          <p:nvPr/>
        </p:nvSpPr>
        <p:spPr>
          <a:xfrm>
            <a:off x="502024" y="4607859"/>
            <a:ext cx="11116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Table 5: </a:t>
            </a:r>
            <a:r>
              <a:rPr lang="en-GB" dirty="0"/>
              <a:t>Summary clinical  safety haematological and biochemical blood results outcome by group- (SoC) standard of care versus IV NM. Blood results checked daily for all patients during their time in the trial.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52854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02192B2-CDAB-B043-B443-ED179C122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439631"/>
              </p:ext>
            </p:extLst>
          </p:nvPr>
        </p:nvGraphicFramePr>
        <p:xfrm>
          <a:off x="1057820" y="115475"/>
          <a:ext cx="5067660" cy="66238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6915">
                  <a:extLst>
                    <a:ext uri="{9D8B030D-6E8A-4147-A177-3AD203B41FA5}">
                      <a16:colId xmlns:a16="http://schemas.microsoft.com/office/drawing/2014/main" val="511665144"/>
                    </a:ext>
                  </a:extLst>
                </a:gridCol>
                <a:gridCol w="1266915">
                  <a:extLst>
                    <a:ext uri="{9D8B030D-6E8A-4147-A177-3AD203B41FA5}">
                      <a16:colId xmlns:a16="http://schemas.microsoft.com/office/drawing/2014/main" val="3729448617"/>
                    </a:ext>
                  </a:extLst>
                </a:gridCol>
                <a:gridCol w="1266915">
                  <a:extLst>
                    <a:ext uri="{9D8B030D-6E8A-4147-A177-3AD203B41FA5}">
                      <a16:colId xmlns:a16="http://schemas.microsoft.com/office/drawing/2014/main" val="2866999305"/>
                    </a:ext>
                  </a:extLst>
                </a:gridCol>
                <a:gridCol w="1266915">
                  <a:extLst>
                    <a:ext uri="{9D8B030D-6E8A-4147-A177-3AD203B41FA5}">
                      <a16:colId xmlns:a16="http://schemas.microsoft.com/office/drawing/2014/main" val="2063323109"/>
                    </a:ext>
                  </a:extLst>
                </a:gridCol>
              </a:tblGrid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HPD Interval Lower limit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HPD Interval Upper limit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4289787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Haemoglobin (g/L)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002415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Haematocrit (ratio)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-.272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-6.19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3854173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 cell count (109/L)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5.853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899476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cell volume (fl)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-.539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-6.24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4.508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860385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Cell Hb (pg)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5.587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7569601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Cell Hb Conc (g/L)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0885470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Cell Count (109/L)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7.596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0953980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Neutrophil Count (109/L)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3729103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Lymphocytes (109/L)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5.465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1179549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Monocyte Count (109/L)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5.678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66266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Basophil Count (109/L)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3559284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Eosinophil Count (109/L)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-9.10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9.770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2962939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Platelet Count (109/L)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-28.7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2615148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Random Glucose (micromole/L)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97849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Urea (mmol/L)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3514393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Sodium (mmol/L)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-7.98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3.329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056639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Potassium (mmol/L)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5.484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3959676"/>
                  </a:ext>
                </a:extLst>
              </a:tr>
              <a:tr h="266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Chloride (mmol/L)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-1.34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-7.22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4.785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4168757"/>
                  </a:ext>
                </a:extLst>
              </a:tr>
            </a:tbl>
          </a:graphicData>
        </a:graphic>
      </p:graphicFrame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802192B2-CDAB-B043-B443-ED179C122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034105"/>
              </p:ext>
            </p:extLst>
          </p:nvPr>
        </p:nvGraphicFramePr>
        <p:xfrm>
          <a:off x="6182885" y="115474"/>
          <a:ext cx="5067660" cy="66238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6915">
                  <a:extLst>
                    <a:ext uri="{9D8B030D-6E8A-4147-A177-3AD203B41FA5}">
                      <a16:colId xmlns:a16="http://schemas.microsoft.com/office/drawing/2014/main" val="511665144"/>
                    </a:ext>
                  </a:extLst>
                </a:gridCol>
                <a:gridCol w="1266915">
                  <a:extLst>
                    <a:ext uri="{9D8B030D-6E8A-4147-A177-3AD203B41FA5}">
                      <a16:colId xmlns:a16="http://schemas.microsoft.com/office/drawing/2014/main" val="3729448617"/>
                    </a:ext>
                  </a:extLst>
                </a:gridCol>
                <a:gridCol w="1266915">
                  <a:extLst>
                    <a:ext uri="{9D8B030D-6E8A-4147-A177-3AD203B41FA5}">
                      <a16:colId xmlns:a16="http://schemas.microsoft.com/office/drawing/2014/main" val="2866999305"/>
                    </a:ext>
                  </a:extLst>
                </a:gridCol>
                <a:gridCol w="1266915">
                  <a:extLst>
                    <a:ext uri="{9D8B030D-6E8A-4147-A177-3AD203B41FA5}">
                      <a16:colId xmlns:a16="http://schemas.microsoft.com/office/drawing/2014/main" val="2063323109"/>
                    </a:ext>
                  </a:extLst>
                </a:gridCol>
              </a:tblGrid>
              <a:tr h="364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HPD Interval Lower limit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HPD Interval Upper limit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4289787"/>
                  </a:ext>
                </a:extLst>
              </a:tr>
              <a:tr h="364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Magnesium (mmol/L)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-.380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-5.83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5.180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002415"/>
                  </a:ext>
                </a:extLst>
              </a:tr>
              <a:tr h="364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Bicarbonate (mmol/L)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-7.23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4.276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3854173"/>
                  </a:ext>
                </a:extLst>
              </a:tr>
              <a:tr h="364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Creatinine (micromole/L)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2.427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899476"/>
                  </a:ext>
                </a:extLst>
              </a:tr>
              <a:tr h="34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Protein (g/L)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7.070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860385"/>
                  </a:ext>
                </a:extLst>
              </a:tr>
              <a:tr h="34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Albumin (g/L)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-6.26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5.955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7569601"/>
                  </a:ext>
                </a:extLst>
              </a:tr>
              <a:tr h="34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 (U/L)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-22.2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18.51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0885470"/>
                  </a:ext>
                </a:extLst>
              </a:tr>
              <a:tr h="364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Bilirubin (micromole/L)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0953980"/>
                  </a:ext>
                </a:extLst>
              </a:tr>
              <a:tr h="34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GGT (U/L)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-30.9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3729103"/>
                  </a:ext>
                </a:extLst>
              </a:tr>
              <a:tr h="34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 (U/L)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-21.6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38.86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1179549"/>
                  </a:ext>
                </a:extLst>
              </a:tr>
              <a:tr h="34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Alk Phos (U/L)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-3.87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12.61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66266"/>
                  </a:ext>
                </a:extLst>
              </a:tr>
              <a:tr h="34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LDH (U/L)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-21.6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3559284"/>
                  </a:ext>
                </a:extLst>
              </a:tr>
              <a:tr h="364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Ferritin (micromole/L)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-44.9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2962939"/>
                  </a:ext>
                </a:extLst>
              </a:tr>
              <a:tr h="34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CRP (mg/L)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24.59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2615148"/>
                  </a:ext>
                </a:extLst>
              </a:tr>
              <a:tr h="34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Troponin (ng/L)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2.885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97849"/>
                  </a:ext>
                </a:extLst>
              </a:tr>
              <a:tr h="364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Triglycerides (mmol/L)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5.674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3514393"/>
                  </a:ext>
                </a:extLst>
              </a:tr>
              <a:tr h="34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D-Dimer (ng/ml)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056639"/>
                  </a:ext>
                </a:extLst>
              </a:tr>
              <a:tr h="364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Creatinine Kinase (U/L)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-18.8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-74.6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3959676"/>
                  </a:ext>
                </a:extLst>
              </a:tr>
              <a:tr h="270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INR (ratio)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416875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3E66012-9397-3D44-A911-BFA1CE4DABCB}"/>
              </a:ext>
            </a:extLst>
          </p:cNvPr>
          <p:cNvSpPr/>
          <p:nvPr/>
        </p:nvSpPr>
        <p:spPr>
          <a:xfrm>
            <a:off x="0" y="0"/>
            <a:ext cx="85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83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02192B2-CDAB-B043-B443-ED179C122B3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436" y="115475"/>
          <a:ext cx="5067660" cy="48819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6915">
                  <a:extLst>
                    <a:ext uri="{9D8B030D-6E8A-4147-A177-3AD203B41FA5}">
                      <a16:colId xmlns:a16="http://schemas.microsoft.com/office/drawing/2014/main" val="511665144"/>
                    </a:ext>
                  </a:extLst>
                </a:gridCol>
                <a:gridCol w="1266915">
                  <a:extLst>
                    <a:ext uri="{9D8B030D-6E8A-4147-A177-3AD203B41FA5}">
                      <a16:colId xmlns:a16="http://schemas.microsoft.com/office/drawing/2014/main" val="3729448617"/>
                    </a:ext>
                  </a:extLst>
                </a:gridCol>
                <a:gridCol w="1266915">
                  <a:extLst>
                    <a:ext uri="{9D8B030D-6E8A-4147-A177-3AD203B41FA5}">
                      <a16:colId xmlns:a16="http://schemas.microsoft.com/office/drawing/2014/main" val="2866999305"/>
                    </a:ext>
                  </a:extLst>
                </a:gridCol>
                <a:gridCol w="1266915">
                  <a:extLst>
                    <a:ext uri="{9D8B030D-6E8A-4147-A177-3AD203B41FA5}">
                      <a16:colId xmlns:a16="http://schemas.microsoft.com/office/drawing/2014/main" val="2063323109"/>
                    </a:ext>
                  </a:extLst>
                </a:gridCol>
              </a:tblGrid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HPD Interval Lower limit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HPD Interval Upper limit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4289787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Prothrombin time (seconds)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-5.36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5.442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002415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Fibrinogen (g/L)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3854173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APTT (seconds)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899476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Protein C (IU/ml)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-6.16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860385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Antithrombin (IU/ml)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-.251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-6.43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5.969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7569601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O2 Saturation (%)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0885470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Respiratory Rate (bpm)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-.140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0953980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Systolic Blood Pressure (mm Hg)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-6.24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-17.0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3729103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Diastolic Blood Pressure (mm Hg)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-9.45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4.478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1179549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 (degrees C)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5.496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66266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Pulse (bpm)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3559284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ECG Rate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6.479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2962939"/>
                  </a:ext>
                </a:extLst>
              </a:tr>
              <a:tr h="33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ECG QTc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-26.8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261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488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5742" y="786581"/>
            <a:ext cx="1062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Table 6 </a:t>
            </a:r>
            <a:r>
              <a:rPr lang="en-GB" dirty="0"/>
              <a:t>Continuous outcome variable results: haematological and biochemical safety laboratory outcomes and vital signs. </a:t>
            </a:r>
          </a:p>
        </p:txBody>
      </p:sp>
    </p:spTree>
    <p:extLst>
      <p:ext uri="{BB962C8B-B14F-4D97-AF65-F5344CB8AC3E}">
        <p14:creationId xmlns:p14="http://schemas.microsoft.com/office/powerpoint/2010/main" val="3826177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25757" y="871811"/>
          <a:ext cx="10912132" cy="185084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62312">
                  <a:extLst>
                    <a:ext uri="{9D8B030D-6E8A-4147-A177-3AD203B41FA5}">
                      <a16:colId xmlns:a16="http://schemas.microsoft.com/office/drawing/2014/main" val="4079925477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1836591024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2729452677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2356885108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493139141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714503635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2020236901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563999223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768567516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1019519070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510851907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488942045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108168760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4125732038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477786138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2255609961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1972147513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121941325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2819303627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1109519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903864198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118479523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1845574207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62360596"/>
                    </a:ext>
                  </a:extLst>
                </a:gridCol>
              </a:tblGrid>
              <a:tr h="462710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E gene </a:t>
                      </a:r>
                      <a:r>
                        <a:rPr lang="en-GB" sz="1200" u="none" strike="noStrike" dirty="0" err="1" smtClean="0">
                          <a:effectLst/>
                        </a:rPr>
                        <a:t>Nafamostat</a:t>
                      </a:r>
                      <a:r>
                        <a:rPr lang="en-GB" sz="1200" u="none" strike="noStrike" dirty="0" smtClean="0">
                          <a:effectLst/>
                        </a:rPr>
                        <a:t> Nasopharyngeal</a:t>
                      </a:r>
                      <a:r>
                        <a:rPr lang="en-GB" sz="1200" u="none" strike="noStrike" baseline="0" dirty="0" smtClean="0">
                          <a:effectLst/>
                        </a:rPr>
                        <a:t> swab Ct values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E gene </a:t>
                      </a:r>
                      <a:r>
                        <a:rPr lang="en-GB" sz="1200" u="none" strike="noStrike" dirty="0" err="1" smtClean="0">
                          <a:effectLst/>
                        </a:rPr>
                        <a:t>SoC</a:t>
                      </a:r>
                      <a:r>
                        <a:rPr lang="en-GB" sz="1200" u="none" strike="noStrike" dirty="0" smtClean="0">
                          <a:effectLst/>
                        </a:rPr>
                        <a:t> NT Nasopharyngeal swab Ct values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65537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Day 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28.78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16.32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22.93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32.53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29.47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20.97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33.02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32.25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23.3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27.56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31.26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15.56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39.56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26.37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23.9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24.36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29.05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extLst>
                  <a:ext uri="{0D108BD9-81ED-4DB2-BD59-A6C34878D82A}">
                    <a16:rowId xmlns:a16="http://schemas.microsoft.com/office/drawing/2014/main" val="1809061123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Day 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30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18.45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24.24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33.99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24.7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29.56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24.66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32.33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45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16.76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45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29.39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45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28.11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23.09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extLst>
                  <a:ext uri="{0D108BD9-81ED-4DB2-BD59-A6C34878D82A}">
                    <a16:rowId xmlns:a16="http://schemas.microsoft.com/office/drawing/2014/main" val="4155350379"/>
                  </a:ext>
                </a:extLst>
              </a:tr>
              <a:tr h="46271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Day 5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20.22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32.79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28.36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31.32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23.35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33.45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30.54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19.65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45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31.78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extLst>
                  <a:ext uri="{0D108BD9-81ED-4DB2-BD59-A6C34878D82A}">
                    <a16:rowId xmlns:a16="http://schemas.microsoft.com/office/drawing/2014/main" val="205184153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25760" y="3283376"/>
          <a:ext cx="10912129" cy="183315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62309">
                  <a:extLst>
                    <a:ext uri="{9D8B030D-6E8A-4147-A177-3AD203B41FA5}">
                      <a16:colId xmlns:a16="http://schemas.microsoft.com/office/drawing/2014/main" val="3357068335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2654815629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895711069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1480703097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1327163217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237250392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1345209040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2116083688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093859084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2734082592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903386345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846734551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1682062938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541792397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2359498510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922460997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422933487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1831042256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1859530848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2812844138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181332192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531417276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2988221781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4050287860"/>
                    </a:ext>
                  </a:extLst>
                </a:gridCol>
              </a:tblGrid>
              <a:tr h="458289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S gene </a:t>
                      </a:r>
                      <a:r>
                        <a:rPr lang="en-GB" sz="1200" u="none" strike="noStrike" dirty="0" err="1" smtClean="0">
                          <a:effectLst/>
                        </a:rPr>
                        <a:t>Nafamostat</a:t>
                      </a:r>
                      <a:r>
                        <a:rPr lang="en-GB" sz="1200" u="none" strike="noStrike" dirty="0" smtClean="0">
                          <a:effectLst/>
                        </a:rPr>
                        <a:t> Nasopharyngeal</a:t>
                      </a:r>
                      <a:r>
                        <a:rPr lang="en-GB" sz="1200" u="none" strike="noStrike" baseline="0" dirty="0" smtClean="0">
                          <a:effectLst/>
                        </a:rPr>
                        <a:t> swab </a:t>
                      </a:r>
                      <a:r>
                        <a:rPr lang="en-GB" sz="1200" u="none" strike="noStrike" dirty="0" smtClean="0">
                          <a:effectLst/>
                        </a:rPr>
                        <a:t>Ct values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S gene SOC Nasopharyngeal swab Ct values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52450"/>
                  </a:ext>
                </a:extLst>
              </a:tr>
              <a:tr h="458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Day 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28.88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16.55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22.34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31.99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28.81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20.07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32.22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31.22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23.29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26.56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31.58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14.96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25.89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38.55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22.69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23.32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28.44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extLst>
                  <a:ext uri="{0D108BD9-81ED-4DB2-BD59-A6C34878D82A}">
                    <a16:rowId xmlns:a16="http://schemas.microsoft.com/office/drawing/2014/main" val="973022988"/>
                  </a:ext>
                </a:extLst>
              </a:tr>
              <a:tr h="458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Day 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29.58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19.54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23.68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36.24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23.69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28.78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27.54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32.33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16.76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29.39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28.11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23.09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extLst>
                  <a:ext uri="{0D108BD9-81ED-4DB2-BD59-A6C34878D82A}">
                    <a16:rowId xmlns:a16="http://schemas.microsoft.com/office/drawing/2014/main" val="3822827309"/>
                  </a:ext>
                </a:extLst>
              </a:tr>
              <a:tr h="458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Day 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20.22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32.79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28.36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31.32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23.35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45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33.45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30.54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19.65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45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31.78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extLst>
                  <a:ext uri="{0D108BD9-81ED-4DB2-BD59-A6C34878D82A}">
                    <a16:rowId xmlns:a16="http://schemas.microsoft.com/office/drawing/2014/main" val="269657184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3E66012-9397-3D44-A911-BFA1CE4DABCB}"/>
              </a:ext>
            </a:extLst>
          </p:cNvPr>
          <p:cNvSpPr/>
          <p:nvPr/>
        </p:nvSpPr>
        <p:spPr>
          <a:xfrm>
            <a:off x="0" y="0"/>
            <a:ext cx="85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4D4C91-BDAC-DD46-8089-59973161BEB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18493" y="129150"/>
          <a:ext cx="8728364" cy="706298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297207">
                  <a:extLst>
                    <a:ext uri="{9D8B030D-6E8A-4147-A177-3AD203B41FA5}">
                      <a16:colId xmlns:a16="http://schemas.microsoft.com/office/drawing/2014/main" val="1690574720"/>
                    </a:ext>
                  </a:extLst>
                </a:gridCol>
                <a:gridCol w="1431157">
                  <a:extLst>
                    <a:ext uri="{9D8B030D-6E8A-4147-A177-3AD203B41FA5}">
                      <a16:colId xmlns:a16="http://schemas.microsoft.com/office/drawing/2014/main" val="3903171770"/>
                    </a:ext>
                  </a:extLst>
                </a:gridCol>
              </a:tblGrid>
              <a:tr h="27799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Blood sampling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Frequency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extLst>
                  <a:ext uri="{0D108BD9-81ED-4DB2-BD59-A6C34878D82A}">
                    <a16:rowId xmlns:a16="http://schemas.microsoft.com/office/drawing/2014/main" val="3233611966"/>
                  </a:ext>
                </a:extLst>
              </a:tr>
              <a:tr h="27799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FBC, differential WCC (excluding eosinophils), platelets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Daily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extLst>
                  <a:ext uri="{0D108BD9-81ED-4DB2-BD59-A6C34878D82A}">
                    <a16:rowId xmlns:a16="http://schemas.microsoft.com/office/drawing/2014/main" val="775112324"/>
                  </a:ext>
                </a:extLst>
              </a:tr>
              <a:tr h="9244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Urea, creatinine, sodium, potassium, bicarbonate, chloride, magnesium, calcium, bilirubin , ALT, AST, Alkaline phosphatase, GGT, total protein, albumin, CRP, ferritin, triglycerides, troponin, creatinine kinase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Daily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extLst>
                  <a:ext uri="{0D108BD9-81ED-4DB2-BD59-A6C34878D82A}">
                    <a16:rowId xmlns:a16="http://schemas.microsoft.com/office/drawing/2014/main" val="577249256"/>
                  </a:ext>
                </a:extLst>
              </a:tr>
              <a:tr h="60122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Activated partial thromboplastin time (APTT), Prothrombin time (PT), INR, fibrinogen, D-dimer,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Daily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extLst>
                  <a:ext uri="{0D108BD9-81ED-4DB2-BD59-A6C34878D82A}">
                    <a16:rowId xmlns:a16="http://schemas.microsoft.com/office/drawing/2014/main" val="2740359999"/>
                  </a:ext>
                </a:extLst>
              </a:tr>
              <a:tr h="27799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Thromboelastography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Daily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extLst>
                  <a:ext uri="{0D108BD9-81ED-4DB2-BD59-A6C34878D82A}">
                    <a16:rowId xmlns:a16="http://schemas.microsoft.com/office/drawing/2014/main" val="688813014"/>
                  </a:ext>
                </a:extLst>
              </a:tr>
              <a:tr h="27799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Glucose and/or capillary blood glucose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Daily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extLst>
                  <a:ext uri="{0D108BD9-81ED-4DB2-BD59-A6C34878D82A}">
                    <a16:rowId xmlns:a16="http://schemas.microsoft.com/office/drawing/2014/main" val="2559025622"/>
                  </a:ext>
                </a:extLst>
              </a:tr>
              <a:tr h="27799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Biomarkers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Daily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extLst>
                  <a:ext uri="{0D108BD9-81ED-4DB2-BD59-A6C34878D82A}">
                    <a16:rowId xmlns:a16="http://schemas.microsoft.com/office/drawing/2014/main" val="3267689786"/>
                  </a:ext>
                </a:extLst>
              </a:tr>
              <a:tr h="60122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Immune phenotyping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Baseline, D4 and D7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extLst>
                  <a:ext uri="{0D108BD9-81ED-4DB2-BD59-A6C34878D82A}">
                    <a16:rowId xmlns:a16="http://schemas.microsoft.com/office/drawing/2014/main" val="222607782"/>
                  </a:ext>
                </a:extLst>
              </a:tr>
              <a:tr h="277992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Virology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extLst>
                  <a:ext uri="{0D108BD9-81ED-4DB2-BD59-A6C34878D82A}">
                    <a16:rowId xmlns:a16="http://schemas.microsoft.com/office/drawing/2014/main" val="2516825088"/>
                  </a:ext>
                </a:extLst>
              </a:tr>
              <a:tr h="60122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Oropharyngeal/nasopharyngeal swab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1, 3, 5, 8, 11, 15 (±1 day)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extLst>
                  <a:ext uri="{0D108BD9-81ED-4DB2-BD59-A6C34878D82A}">
                    <a16:rowId xmlns:a16="http://schemas.microsoft.com/office/drawing/2014/main" val="2600018123"/>
                  </a:ext>
                </a:extLst>
              </a:tr>
              <a:tr h="60122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Saliva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1, 3, 5, 8, 11, 15 (±1 day)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32" marR="36532" marT="0" marB="0"/>
                </a:tc>
                <a:extLst>
                  <a:ext uri="{0D108BD9-81ED-4DB2-BD59-A6C34878D82A}">
                    <a16:rowId xmlns:a16="http://schemas.microsoft.com/office/drawing/2014/main" val="1096588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800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73803" y="3315821"/>
          <a:ext cx="10915446" cy="179043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62452">
                  <a:extLst>
                    <a:ext uri="{9D8B030D-6E8A-4147-A177-3AD203B41FA5}">
                      <a16:colId xmlns:a16="http://schemas.microsoft.com/office/drawing/2014/main" val="1850116317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1255607750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2787336479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3948501568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538660717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509856529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534356122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2553390165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3897531612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2956457993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2847616713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2238509405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1706601487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4146632806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3127834901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194516392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392713476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916463812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641047241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569886877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1492133219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447443015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3511054070"/>
                    </a:ext>
                  </a:extLst>
                </a:gridCol>
                <a:gridCol w="454478">
                  <a:extLst>
                    <a:ext uri="{9D8B030D-6E8A-4147-A177-3AD203B41FA5}">
                      <a16:colId xmlns:a16="http://schemas.microsoft.com/office/drawing/2014/main" val="1924045879"/>
                    </a:ext>
                  </a:extLst>
                </a:gridCol>
              </a:tblGrid>
              <a:tr h="447609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S gene </a:t>
                      </a:r>
                      <a:r>
                        <a:rPr lang="en-GB" sz="1200" u="none" strike="noStrike" dirty="0" err="1">
                          <a:effectLst/>
                        </a:rPr>
                        <a:t>Nafamostat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</a:rPr>
                        <a:t>saliva Ct values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S gene </a:t>
                      </a:r>
                      <a:r>
                        <a:rPr lang="en-GB" sz="1200" u="none" strike="noStrike" dirty="0" err="1">
                          <a:effectLst/>
                        </a:rPr>
                        <a:t>SoC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</a:rPr>
                        <a:t>saliva Ct values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223634"/>
                  </a:ext>
                </a:extLst>
              </a:tr>
              <a:tr h="4476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Day 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29.56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16.56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22.87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33.99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30.88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21.88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33.67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33.87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23.77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27.77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31.76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15.78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33.99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25.9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24.82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25.66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29.88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extLst>
                  <a:ext uri="{0D108BD9-81ED-4DB2-BD59-A6C34878D82A}">
                    <a16:rowId xmlns:a16="http://schemas.microsoft.com/office/drawing/2014/main" val="1325333723"/>
                  </a:ext>
                </a:extLst>
              </a:tr>
              <a:tr h="4476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Day 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19.73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24.43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34.1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36.77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34.88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34.34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39.15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24.77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33.12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18.89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26.77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28.31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30.89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extLst>
                  <a:ext uri="{0D108BD9-81ED-4DB2-BD59-A6C34878D82A}">
                    <a16:rowId xmlns:a16="http://schemas.microsoft.com/office/drawing/2014/main" val="4232609397"/>
                  </a:ext>
                </a:extLst>
              </a:tr>
              <a:tr h="4476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Day 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21.56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26.44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38.67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33.76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35.88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30.89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25.44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35.56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20.56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28.45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extLst>
                  <a:ext uri="{0D108BD9-81ED-4DB2-BD59-A6C34878D82A}">
                    <a16:rowId xmlns:a16="http://schemas.microsoft.com/office/drawing/2014/main" val="17707327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73803" y="990615"/>
          <a:ext cx="10912132" cy="178340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62312">
                  <a:extLst>
                    <a:ext uri="{9D8B030D-6E8A-4147-A177-3AD203B41FA5}">
                      <a16:colId xmlns:a16="http://schemas.microsoft.com/office/drawing/2014/main" val="2998683446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683317225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2221438132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703699407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2251971153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442015383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625876895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1802265006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142191447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1149546866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559916205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971562258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2437644788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119959333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807080881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1226655174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619955411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2800255804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086516438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3994692354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2971504350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849860227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2580392808"/>
                    </a:ext>
                  </a:extLst>
                </a:gridCol>
                <a:gridCol w="454340">
                  <a:extLst>
                    <a:ext uri="{9D8B030D-6E8A-4147-A177-3AD203B41FA5}">
                      <a16:colId xmlns:a16="http://schemas.microsoft.com/office/drawing/2014/main" val="73410057"/>
                    </a:ext>
                  </a:extLst>
                </a:gridCol>
              </a:tblGrid>
              <a:tr h="445851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E gene </a:t>
                      </a:r>
                      <a:r>
                        <a:rPr lang="en-GB" sz="1200" u="none" strike="noStrike" dirty="0" err="1" smtClean="0">
                          <a:effectLst/>
                        </a:rPr>
                        <a:t>Nafamostat</a:t>
                      </a:r>
                      <a:r>
                        <a:rPr lang="en-GB" sz="1200" u="none" strike="noStrike" dirty="0" smtClean="0">
                          <a:effectLst/>
                        </a:rPr>
                        <a:t> saliva Ct values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E gene </a:t>
                      </a:r>
                      <a:r>
                        <a:rPr lang="en-GB" sz="1200" u="none" strike="noStrike" dirty="0" err="1" smtClean="0">
                          <a:effectLst/>
                        </a:rPr>
                        <a:t>SoC</a:t>
                      </a:r>
                      <a:r>
                        <a:rPr lang="en-GB" sz="1200" u="none" strike="noStrike" dirty="0" smtClean="0">
                          <a:effectLst/>
                        </a:rPr>
                        <a:t> saliva Ct values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600497"/>
                  </a:ext>
                </a:extLst>
              </a:tr>
              <a:tr h="4458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Day 1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29.45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17.65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21.45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33.45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30.22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21.11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33.56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33.21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23.66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28.56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32.43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15.33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33.45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39.1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25.77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24.44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24.78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29.55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extLst>
                  <a:ext uri="{0D108BD9-81ED-4DB2-BD59-A6C34878D82A}">
                    <a16:rowId xmlns:a16="http://schemas.microsoft.com/office/drawing/2014/main" val="4016638905"/>
                  </a:ext>
                </a:extLst>
              </a:tr>
              <a:tr h="4458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Day 3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20.43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25.43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32.33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35.66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34.41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33.43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28.44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24.55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32.54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45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19.32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26.55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27.12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extLst>
                  <a:ext uri="{0D108BD9-81ED-4DB2-BD59-A6C34878D82A}">
                    <a16:rowId xmlns:a16="http://schemas.microsoft.com/office/drawing/2014/main" val="1846961938"/>
                  </a:ext>
                </a:extLst>
              </a:tr>
              <a:tr h="4458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Day 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22.43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27.45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37.66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33.56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35.44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30.33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25.66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35.22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20.31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29.45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30.12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6" marR="3846" marT="3846" marB="0" anchor="b"/>
                </a:tc>
                <a:extLst>
                  <a:ext uri="{0D108BD9-81ED-4DB2-BD59-A6C34878D82A}">
                    <a16:rowId xmlns:a16="http://schemas.microsoft.com/office/drawing/2014/main" val="1629800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0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079" y="441789"/>
            <a:ext cx="1098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Table 7 </a:t>
            </a:r>
            <a:r>
              <a:rPr lang="en-GB" dirty="0" smtClean="0"/>
              <a:t>Altona RT-PCR Ct values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0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92236" y="551175"/>
          <a:ext cx="2313327" cy="285984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248463">
                  <a:extLst>
                    <a:ext uri="{9D8B030D-6E8A-4147-A177-3AD203B41FA5}">
                      <a16:colId xmlns:a16="http://schemas.microsoft.com/office/drawing/2014/main" val="2837098269"/>
                    </a:ext>
                  </a:extLst>
                </a:gridCol>
                <a:gridCol w="1064864">
                  <a:extLst>
                    <a:ext uri="{9D8B030D-6E8A-4147-A177-3AD203B41FA5}">
                      <a16:colId xmlns:a16="http://schemas.microsoft.com/office/drawing/2014/main" val="2866447548"/>
                    </a:ext>
                  </a:extLst>
                </a:gridCol>
              </a:tblGrid>
              <a:tr h="31776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 smtClean="0">
                          <a:effectLst/>
                        </a:rPr>
                        <a:t>Altona E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415960"/>
                  </a:ext>
                </a:extLst>
              </a:tr>
              <a:tr h="317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copies/mL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Ct value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10944994"/>
                  </a:ext>
                </a:extLst>
              </a:tr>
              <a:tr h="317761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43000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31.45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1011901"/>
                  </a:ext>
                </a:extLst>
              </a:tr>
              <a:tr h="317761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46400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30.91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0812890"/>
                  </a:ext>
                </a:extLst>
              </a:tr>
              <a:tr h="317761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3300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33.45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1889657"/>
                  </a:ext>
                </a:extLst>
              </a:tr>
              <a:tr h="317761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40300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32.2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67885083"/>
                  </a:ext>
                </a:extLst>
              </a:tr>
              <a:tr h="317761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43001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31.5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321153"/>
                  </a:ext>
                </a:extLst>
              </a:tr>
              <a:tr h="317761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530000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28.24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3795385"/>
                  </a:ext>
                </a:extLst>
              </a:tr>
              <a:tr h="317761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230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36.36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5417181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356350" y="636998"/>
          <a:ext cx="3398838" cy="5856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rism 9" r:id="rId3" imgW="5859048" imgH="9334222" progId="Prism9.Document">
                  <p:embed/>
                </p:oleObj>
              </mc:Choice>
              <mc:Fallback>
                <p:oleObj name="Prism 9" r:id="rId3" imgW="5859048" imgH="9334222" progId="Prism9.Documen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6350" y="636998"/>
                        <a:ext cx="3398838" cy="5856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92236" y="3632590"/>
          <a:ext cx="2313327" cy="286067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498155">
                  <a:extLst>
                    <a:ext uri="{9D8B030D-6E8A-4147-A177-3AD203B41FA5}">
                      <a16:colId xmlns:a16="http://schemas.microsoft.com/office/drawing/2014/main" val="2609936043"/>
                    </a:ext>
                  </a:extLst>
                </a:gridCol>
                <a:gridCol w="815172">
                  <a:extLst>
                    <a:ext uri="{9D8B030D-6E8A-4147-A177-3AD203B41FA5}">
                      <a16:colId xmlns:a16="http://schemas.microsoft.com/office/drawing/2014/main" val="604365988"/>
                    </a:ext>
                  </a:extLst>
                </a:gridCol>
              </a:tblGrid>
              <a:tr h="3178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 smtClean="0">
                          <a:effectLst/>
                        </a:rPr>
                        <a:t>Altona S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60195"/>
                  </a:ext>
                </a:extLst>
              </a:tr>
              <a:tr h="3178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 smtClean="0">
                          <a:effectLst/>
                        </a:rPr>
                        <a:t>Copies/mL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 smtClean="0">
                          <a:effectLst/>
                        </a:rPr>
                        <a:t>Ct value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3155335"/>
                  </a:ext>
                </a:extLst>
              </a:tr>
              <a:tr h="317853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43000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31.81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95205891"/>
                  </a:ext>
                </a:extLst>
              </a:tr>
              <a:tr h="317853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46400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31.1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78905964"/>
                  </a:ext>
                </a:extLst>
              </a:tr>
              <a:tr h="317853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3300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32.9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67003937"/>
                  </a:ext>
                </a:extLst>
              </a:tr>
              <a:tr h="317853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40300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32.41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83454587"/>
                  </a:ext>
                </a:extLst>
              </a:tr>
              <a:tr h="317853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43000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31.76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9474917"/>
                  </a:ext>
                </a:extLst>
              </a:tr>
              <a:tr h="317853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530000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28.5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3479092"/>
                  </a:ext>
                </a:extLst>
              </a:tr>
              <a:tr h="317853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230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35.25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172857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3E66012-9397-3D44-A911-BFA1CE4DABCB}"/>
              </a:ext>
            </a:extLst>
          </p:cNvPr>
          <p:cNvSpPr/>
          <p:nvPr/>
        </p:nvSpPr>
        <p:spPr>
          <a:xfrm>
            <a:off x="498762" y="237511"/>
            <a:ext cx="1113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773" y="441789"/>
            <a:ext cx="1098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Figure </a:t>
            </a:r>
            <a:r>
              <a:rPr lang="en-GB" b="1" dirty="0" smtClean="0"/>
              <a:t>10 </a:t>
            </a:r>
            <a:r>
              <a:rPr lang="en-GB" dirty="0" smtClean="0"/>
              <a:t>QMCD linear panel. Altona Ct to copies/mL conversion with linear regression.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9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8EBDA9-74C4-1B44-8E92-FCC0C648E3B1}"/>
              </a:ext>
            </a:extLst>
          </p:cNvPr>
          <p:cNvSpPr/>
          <p:nvPr/>
        </p:nvSpPr>
        <p:spPr>
          <a:xfrm>
            <a:off x="2356230" y="887824"/>
            <a:ext cx="6787770" cy="142962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000" b="1" dirty="0">
                <a:ea typeface="Calibri" panose="020F0502020204030204" pitchFamily="34" charset="0"/>
                <a:cs typeface="Arial" panose="020B0604020202020204" pitchFamily="34" charset="0"/>
              </a:rPr>
              <a:t>Table 3:</a:t>
            </a:r>
            <a:r>
              <a:rPr lang="en-GB" sz="2000" dirty="0">
                <a:ea typeface="Calibri" panose="020F0502020204030204" pitchFamily="34" charset="0"/>
                <a:cs typeface="Arial" panose="020B0604020202020204" pitchFamily="34" charset="0"/>
              </a:rPr>
              <a:t> Daily assessments and blood samples. Safety bloods in </a:t>
            </a:r>
            <a:r>
              <a:rPr lang="en-GB" sz="2000" i="1" dirty="0">
                <a:ea typeface="Calibri" panose="020F0502020204030204" pitchFamily="34" charset="0"/>
                <a:cs typeface="Arial" panose="020B0604020202020204" pitchFamily="34" charset="0"/>
              </a:rPr>
              <a:t>italic</a:t>
            </a:r>
            <a:r>
              <a:rPr lang="en-GB" sz="2000" dirty="0">
                <a:ea typeface="Calibri" panose="020F0502020204030204" pitchFamily="34" charset="0"/>
                <a:cs typeface="Arial" panose="020B0604020202020204" pitchFamily="34" charset="0"/>
              </a:rPr>
              <a:t>. Virology sampling collected from the last 10 participants in each cohort.</a:t>
            </a:r>
          </a:p>
        </p:txBody>
      </p:sp>
    </p:spTree>
    <p:extLst>
      <p:ext uri="{BB962C8B-B14F-4D97-AF65-F5344CB8AC3E}">
        <p14:creationId xmlns:p14="http://schemas.microsoft.com/office/powerpoint/2010/main" val="46536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E827439-F8BA-6D43-B27F-F96632CD5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7911" y="333663"/>
            <a:ext cx="8800277" cy="6334683"/>
          </a:xfr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CAD2E2E-2FEE-5E4F-AEAD-460E94B4AE2E}"/>
              </a:ext>
            </a:extLst>
          </p:cNvPr>
          <p:cNvSpPr/>
          <p:nvPr/>
        </p:nvSpPr>
        <p:spPr>
          <a:xfrm>
            <a:off x="98918" y="230545"/>
            <a:ext cx="943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</a:t>
            </a:r>
            <a:r>
              <a:rPr lang="en-GB" b="1" dirty="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8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8DC8DE-3E12-084B-81D4-2B6BCF5B593E}"/>
              </a:ext>
            </a:extLst>
          </p:cNvPr>
          <p:cNvSpPr txBox="1"/>
          <p:nvPr/>
        </p:nvSpPr>
        <p:spPr>
          <a:xfrm>
            <a:off x="1383857" y="28041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1E48E2-C7CF-D142-A0B1-C8B35822E02C}"/>
              </a:ext>
            </a:extLst>
          </p:cNvPr>
          <p:cNvSpPr txBox="1"/>
          <p:nvPr/>
        </p:nvSpPr>
        <p:spPr>
          <a:xfrm>
            <a:off x="1383857" y="28041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94EC40-A2A7-CA44-BE3B-19A392C39B1A}"/>
              </a:ext>
            </a:extLst>
          </p:cNvPr>
          <p:cNvSpPr txBox="1"/>
          <p:nvPr/>
        </p:nvSpPr>
        <p:spPr>
          <a:xfrm>
            <a:off x="3711067" y="2921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7471ED-94BF-A34E-8471-EF5A8F112912}"/>
              </a:ext>
            </a:extLst>
          </p:cNvPr>
          <p:cNvSpPr txBox="1"/>
          <p:nvPr/>
        </p:nvSpPr>
        <p:spPr>
          <a:xfrm>
            <a:off x="5920311" y="330572"/>
            <a:ext cx="3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B1AAD8-5C62-6642-8186-FCF1E89742DF}"/>
              </a:ext>
            </a:extLst>
          </p:cNvPr>
          <p:cNvSpPr txBox="1"/>
          <p:nvPr/>
        </p:nvSpPr>
        <p:spPr>
          <a:xfrm>
            <a:off x="8145980" y="343210"/>
            <a:ext cx="84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EB9CE40-2514-8347-88E8-E289FDC4C7D4}"/>
              </a:ext>
            </a:extLst>
          </p:cNvPr>
          <p:cNvSpPr txBox="1"/>
          <p:nvPr/>
        </p:nvSpPr>
        <p:spPr>
          <a:xfrm>
            <a:off x="1426033" y="182959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028A63-5116-8343-8B3D-19E76A01499B}"/>
              </a:ext>
            </a:extLst>
          </p:cNvPr>
          <p:cNvSpPr txBox="1"/>
          <p:nvPr/>
        </p:nvSpPr>
        <p:spPr>
          <a:xfrm>
            <a:off x="3707768" y="184209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2525AB-C909-6B4A-8864-D20DF56ECFF2}"/>
              </a:ext>
            </a:extLst>
          </p:cNvPr>
          <p:cNvSpPr txBox="1"/>
          <p:nvPr/>
        </p:nvSpPr>
        <p:spPr>
          <a:xfrm>
            <a:off x="5923069" y="184209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63BCDA-62F0-E441-A764-A8D1997D9E67}"/>
              </a:ext>
            </a:extLst>
          </p:cNvPr>
          <p:cNvSpPr txBox="1"/>
          <p:nvPr/>
        </p:nvSpPr>
        <p:spPr>
          <a:xfrm>
            <a:off x="8176843" y="180319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E9E43E-D775-4147-B6DF-2E8E0299DCBE}"/>
              </a:ext>
            </a:extLst>
          </p:cNvPr>
          <p:cNvSpPr txBox="1"/>
          <p:nvPr/>
        </p:nvSpPr>
        <p:spPr>
          <a:xfrm>
            <a:off x="1481459" y="345605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9C9188-05F2-404D-9286-F564DAFD02B8}"/>
              </a:ext>
            </a:extLst>
          </p:cNvPr>
          <p:cNvSpPr txBox="1"/>
          <p:nvPr/>
        </p:nvSpPr>
        <p:spPr>
          <a:xfrm>
            <a:off x="3818595" y="34757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52E4794-3ED4-254B-AF33-F501C2B7E44C}"/>
              </a:ext>
            </a:extLst>
          </p:cNvPr>
          <p:cNvSpPr txBox="1"/>
          <p:nvPr/>
        </p:nvSpPr>
        <p:spPr>
          <a:xfrm>
            <a:off x="5904917" y="349399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FE320D-6CBA-5441-B99A-066F6C6BF36F}"/>
              </a:ext>
            </a:extLst>
          </p:cNvPr>
          <p:cNvSpPr txBox="1"/>
          <p:nvPr/>
        </p:nvSpPr>
        <p:spPr>
          <a:xfrm>
            <a:off x="8277631" y="345061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654C3B-E3F8-9346-B02F-B3A3D5C9A3BA}"/>
              </a:ext>
            </a:extLst>
          </p:cNvPr>
          <p:cNvSpPr txBox="1"/>
          <p:nvPr/>
        </p:nvSpPr>
        <p:spPr>
          <a:xfrm>
            <a:off x="1536894" y="498381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C70500-91F0-1746-8843-4A015351E7C0}"/>
              </a:ext>
            </a:extLst>
          </p:cNvPr>
          <p:cNvSpPr txBox="1"/>
          <p:nvPr/>
        </p:nvSpPr>
        <p:spPr>
          <a:xfrm>
            <a:off x="3837996" y="496775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8269DF-FD38-244C-9AC3-C25F791BFF53}"/>
              </a:ext>
            </a:extLst>
          </p:cNvPr>
          <p:cNvSpPr txBox="1"/>
          <p:nvPr/>
        </p:nvSpPr>
        <p:spPr>
          <a:xfrm>
            <a:off x="5961706" y="490968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F33E28C-3058-4044-82F4-2A6E9C99C24E}"/>
              </a:ext>
            </a:extLst>
          </p:cNvPr>
          <p:cNvSpPr txBox="1"/>
          <p:nvPr/>
        </p:nvSpPr>
        <p:spPr>
          <a:xfrm>
            <a:off x="8391169" y="499905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26833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4207B7-CC5E-0843-9F89-B56423FADB63}"/>
              </a:ext>
            </a:extLst>
          </p:cNvPr>
          <p:cNvSpPr/>
          <p:nvPr/>
        </p:nvSpPr>
        <p:spPr>
          <a:xfrm>
            <a:off x="1214846" y="1031966"/>
            <a:ext cx="102414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</a:t>
            </a:r>
            <a:r>
              <a:rPr lang="en-GB" sz="2000" b="1" dirty="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GB" sz="2000" dirty="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GB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Biomarkers over time. </a:t>
            </a:r>
          </a:p>
          <a:p>
            <a:endParaRPr lang="en-GB" sz="20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SOC (blue)- standard of care. NAF (pink)- </a:t>
            </a:r>
            <a:r>
              <a:rPr lang="en-GB" sz="20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Nafamostat</a:t>
            </a:r>
            <a:r>
              <a:rPr lang="en-GB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Mesylate</a:t>
            </a:r>
          </a:p>
          <a:p>
            <a:endParaRPr lang="en-GB" sz="20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A-G : 	</a:t>
            </a:r>
            <a:r>
              <a:rPr lang="en-GB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Dynamic changes of COVID-19 cytokine storm related cytokines IL-1β, CCL-2, IL-10, 	TNF⍺, IL-17A, GM-CSF, amphiregulin</a:t>
            </a:r>
          </a:p>
          <a:p>
            <a:endParaRPr lang="en-GB" sz="20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H-P :</a:t>
            </a:r>
            <a:r>
              <a:rPr lang="en-GB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	Key clinical biomarkers troponin, SpO</a:t>
            </a:r>
            <a:r>
              <a:rPr lang="en-GB" sz="2000" baseline="-25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/FiO</a:t>
            </a:r>
            <a:r>
              <a:rPr lang="en-GB" sz="2000" baseline="-25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ratio, white blood cell count, 	neutrophil count, monocyte count, lymphocyte count, platelets count, PT and ferritin. </a:t>
            </a:r>
          </a:p>
          <a:p>
            <a:endParaRPr lang="en-GB" sz="20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Data presented as mean with best-fit line and 95% confidence intervals by linear regression. GM-CSF data were mostly below the LLOD, however, raw data was used to plot the graph.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186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0C6392-EEBF-4247-BD8B-776B4E49330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25"/>
          <a:stretch/>
        </p:blipFill>
        <p:spPr>
          <a:xfrm>
            <a:off x="836751" y="109881"/>
            <a:ext cx="6506158" cy="6345381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8E6B3EF-9C8E-1444-A2E8-1AEAEAD97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082" y="2732052"/>
            <a:ext cx="5943600" cy="2336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06F3C5-18F5-3F4B-9F81-1EF39747BEF6}"/>
              </a:ext>
            </a:extLst>
          </p:cNvPr>
          <p:cNvSpPr/>
          <p:nvPr/>
        </p:nvSpPr>
        <p:spPr>
          <a:xfrm>
            <a:off x="120656" y="96982"/>
            <a:ext cx="1082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Figure </a:t>
            </a:r>
            <a:r>
              <a:rPr lang="en-GB" b="1" dirty="0" smtClean="0"/>
              <a:t>9A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2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2ED92C-2FC6-B148-9CF9-9EE4189FE0DA}"/>
              </a:ext>
            </a:extLst>
          </p:cNvPr>
          <p:cNvSpPr txBox="1"/>
          <p:nvPr/>
        </p:nvSpPr>
        <p:spPr>
          <a:xfrm>
            <a:off x="1039462" y="1378980"/>
            <a:ext cx="86744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Figure </a:t>
            </a:r>
            <a:r>
              <a:rPr lang="en-GB" sz="2000" b="1" dirty="0" smtClean="0"/>
              <a:t>9A</a:t>
            </a:r>
            <a:r>
              <a:rPr lang="en-GB" sz="2000" b="1" dirty="0"/>
              <a:t>:</a:t>
            </a:r>
            <a:r>
              <a:rPr lang="en-GB" sz="2000" dirty="0"/>
              <a:t> Gating strategies for T cell subsets. </a:t>
            </a:r>
          </a:p>
          <a:p>
            <a:endParaRPr lang="en-GB" sz="2000" dirty="0"/>
          </a:p>
          <a:p>
            <a:pPr algn="just"/>
            <a:r>
              <a:rPr lang="en-GB" sz="2000" dirty="0"/>
              <a:t>After exclusion of debris and selection of lymphocytes on </a:t>
            </a:r>
            <a:r>
              <a:rPr lang="en-GB" sz="2000" dirty="0" err="1"/>
              <a:t>Fsc</a:t>
            </a:r>
            <a:r>
              <a:rPr lang="en-GB" sz="2000" dirty="0"/>
              <a:t> Vs </a:t>
            </a:r>
            <a:r>
              <a:rPr lang="en-GB" sz="2000" dirty="0" err="1"/>
              <a:t>Ssc</a:t>
            </a:r>
            <a:r>
              <a:rPr lang="en-GB" sz="2000" dirty="0"/>
              <a:t>, doublets were excluded and CD3+ T cells selected. CD4+ and CD8+  T cell subsets were selected and subdivided into naïve versus memory subsets according to expression of CD45RA and CCR7 as shown. </a:t>
            </a:r>
          </a:p>
          <a:p>
            <a:pPr algn="just"/>
            <a:r>
              <a:rPr lang="en-GB" sz="2000" dirty="0"/>
              <a:t>Expression of </a:t>
            </a:r>
            <a:r>
              <a:rPr lang="en-GB" sz="2000" dirty="0" err="1"/>
              <a:t>TCR</a:t>
            </a:r>
            <a:r>
              <a:rPr lang="en-GB" sz="2000" dirty="0" err="1">
                <a:sym typeface="Symbol" pitchFamily="2" charset="2"/>
              </a:rPr>
              <a:t></a:t>
            </a:r>
            <a:r>
              <a:rPr lang="en-GB" sz="2000" dirty="0" err="1">
                <a:latin typeface="Symbol" panose="05050102010706020507" pitchFamily="18" charset="2"/>
              </a:rPr>
              <a:t>d</a:t>
            </a:r>
            <a:r>
              <a:rPr lang="en-GB" sz="2000" dirty="0"/>
              <a:t> on cells expressing CD3 but negative for CD4 and CD8 was used to identify gamma-delta-T cells.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6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040FB3-269A-2542-8737-A96551E31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095" y="2497639"/>
            <a:ext cx="6684905" cy="36550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62AF05-A686-C04A-85F2-01D86C7C946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04"/>
          <a:stretch/>
        </p:blipFill>
        <p:spPr>
          <a:xfrm>
            <a:off x="0" y="443345"/>
            <a:ext cx="6192731" cy="58327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2C5FBF-7ABC-7049-9054-486D50905760}"/>
              </a:ext>
            </a:extLst>
          </p:cNvPr>
          <p:cNvSpPr/>
          <p:nvPr/>
        </p:nvSpPr>
        <p:spPr>
          <a:xfrm>
            <a:off x="178017" y="212558"/>
            <a:ext cx="1073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8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2680</Words>
  <Application>Microsoft Office PowerPoint</Application>
  <PresentationFormat>Widescreen</PresentationFormat>
  <Paragraphs>1471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DengXian</vt:lpstr>
      <vt:lpstr>Symbol</vt:lpstr>
      <vt:lpstr>Times New Roman</vt:lpstr>
      <vt:lpstr>Office Theme</vt:lpstr>
      <vt:lpstr>Prism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GAUGHAN Erin</dc:creator>
  <cp:lastModifiedBy>GAUGHAN Erin</cp:lastModifiedBy>
  <cp:revision>7</cp:revision>
  <dcterms:created xsi:type="dcterms:W3CDTF">2021-10-06T23:22:00Z</dcterms:created>
  <dcterms:modified xsi:type="dcterms:W3CDTF">2021-10-06T23:49:52Z</dcterms:modified>
</cp:coreProperties>
</file>