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3" r:id="rId9"/>
    <p:sldId id="274" r:id="rId10"/>
    <p:sldId id="268" r:id="rId11"/>
    <p:sldId id="270" r:id="rId12"/>
    <p:sldId id="272" r:id="rId13"/>
    <p:sldId id="263" r:id="rId14"/>
    <p:sldId id="261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606D57-519A-42E0-9B2C-B2C5BDBCF73F}" v="2" dt="2020-12-17T05:44:44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26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Voight" userId="4816d84074173a69" providerId="LiveId" clId="{5F606D57-519A-42E0-9B2C-B2C5BDBCF73F}"/>
    <pc:docChg chg="undo custSel modSld">
      <pc:chgData name="Ben Voight" userId="4816d84074173a69" providerId="LiveId" clId="{5F606D57-519A-42E0-9B2C-B2C5BDBCF73F}" dt="2020-12-17T05:45:37.777" v="46" actId="207"/>
      <pc:docMkLst>
        <pc:docMk/>
      </pc:docMkLst>
      <pc:sldChg chg="addSp delSp modSp mod">
        <pc:chgData name="Ben Voight" userId="4816d84074173a69" providerId="LiveId" clId="{5F606D57-519A-42E0-9B2C-B2C5BDBCF73F}" dt="2020-12-17T05:45:37.777" v="46" actId="207"/>
        <pc:sldMkLst>
          <pc:docMk/>
          <pc:sldMk cId="4210602109" sldId="260"/>
        </pc:sldMkLst>
        <pc:spChg chg="del mod">
          <ac:chgData name="Ben Voight" userId="4816d84074173a69" providerId="LiveId" clId="{5F606D57-519A-42E0-9B2C-B2C5BDBCF73F}" dt="2020-12-17T05:43:44.111" v="13" actId="478"/>
          <ac:spMkLst>
            <pc:docMk/>
            <pc:sldMk cId="4210602109" sldId="260"/>
            <ac:spMk id="3" creationId="{00000000-0000-0000-0000-000000000000}"/>
          </ac:spMkLst>
        </pc:spChg>
        <pc:spChg chg="mod">
          <ac:chgData name="Ben Voight" userId="4816d84074173a69" providerId="LiveId" clId="{5F606D57-519A-42E0-9B2C-B2C5BDBCF73F}" dt="2020-12-17T05:45:37.777" v="46" actId="207"/>
          <ac:spMkLst>
            <pc:docMk/>
            <pc:sldMk cId="4210602109" sldId="260"/>
            <ac:spMk id="5" creationId="{00000000-0000-0000-0000-000000000000}"/>
          </ac:spMkLst>
        </pc:spChg>
        <pc:spChg chg="mod">
          <ac:chgData name="Ben Voight" userId="4816d84074173a69" providerId="LiveId" clId="{5F606D57-519A-42E0-9B2C-B2C5BDBCF73F}" dt="2020-12-17T05:45:32.032" v="45" actId="1076"/>
          <ac:spMkLst>
            <pc:docMk/>
            <pc:sldMk cId="4210602109" sldId="260"/>
            <ac:spMk id="8" creationId="{00000000-0000-0000-0000-000000000000}"/>
          </ac:spMkLst>
        </pc:spChg>
        <pc:spChg chg="mod">
          <ac:chgData name="Ben Voight" userId="4816d84074173a69" providerId="LiveId" clId="{5F606D57-519A-42E0-9B2C-B2C5BDBCF73F}" dt="2020-12-17T05:45:37.777" v="46" actId="207"/>
          <ac:spMkLst>
            <pc:docMk/>
            <pc:sldMk cId="4210602109" sldId="260"/>
            <ac:spMk id="9" creationId="{00000000-0000-0000-0000-000000000000}"/>
          </ac:spMkLst>
        </pc:spChg>
        <pc:spChg chg="add del mod">
          <ac:chgData name="Ben Voight" userId="4816d84074173a69" providerId="LiveId" clId="{5F606D57-519A-42E0-9B2C-B2C5BDBCF73F}" dt="2020-12-17T05:43:46.555" v="14" actId="478"/>
          <ac:spMkLst>
            <pc:docMk/>
            <pc:sldMk cId="4210602109" sldId="260"/>
            <ac:spMk id="10" creationId="{5DF5171B-5512-41C9-A873-DCE15A254776}"/>
          </ac:spMkLst>
        </pc:spChg>
        <pc:spChg chg="add mod">
          <ac:chgData name="Ben Voight" userId="4816d84074173a69" providerId="LiveId" clId="{5F606D57-519A-42E0-9B2C-B2C5BDBCF73F}" dt="2020-12-17T05:43:57.239" v="17" actId="20577"/>
          <ac:spMkLst>
            <pc:docMk/>
            <pc:sldMk cId="4210602109" sldId="260"/>
            <ac:spMk id="11" creationId="{4F326C4E-D110-4423-9E36-9BC940DD98F9}"/>
          </ac:spMkLst>
        </pc:spChg>
        <pc:spChg chg="add mod">
          <ac:chgData name="Ben Voight" userId="4816d84074173a69" providerId="LiveId" clId="{5F606D57-519A-42E0-9B2C-B2C5BDBCF73F}" dt="2020-12-17T05:45:32.032" v="45" actId="1076"/>
          <ac:spMkLst>
            <pc:docMk/>
            <pc:sldMk cId="4210602109" sldId="260"/>
            <ac:spMk id="12" creationId="{963FD421-11C1-434B-B62B-71E0632FEA43}"/>
          </ac:spMkLst>
        </pc:spChg>
        <pc:picChg chg="mod">
          <ac:chgData name="Ben Voight" userId="4816d84074173a69" providerId="LiveId" clId="{5F606D57-519A-42E0-9B2C-B2C5BDBCF73F}" dt="2020-12-17T05:45:32.032" v="45" actId="1076"/>
          <ac:picMkLst>
            <pc:docMk/>
            <pc:sldMk cId="4210602109" sldId="260"/>
            <ac:picMk id="4" creationId="{00000000-0000-0000-0000-000000000000}"/>
          </ac:picMkLst>
        </pc:picChg>
        <pc:picChg chg="mod modCrop">
          <ac:chgData name="Ben Voight" userId="4816d84074173a69" providerId="LiveId" clId="{5F606D57-519A-42E0-9B2C-B2C5BDBCF73F}" dt="2020-12-17T05:45:32.032" v="45" actId="1076"/>
          <ac:picMkLst>
            <pc:docMk/>
            <pc:sldMk cId="4210602109" sldId="260"/>
            <ac:picMk id="6" creationId="{00000000-0000-0000-0000-000000000000}"/>
          </ac:picMkLst>
        </pc:picChg>
        <pc:cxnChg chg="mod">
          <ac:chgData name="Ben Voight" userId="4816d84074173a69" providerId="LiveId" clId="{5F606D57-519A-42E0-9B2C-B2C5BDBCF73F}" dt="2020-12-17T05:45:32.032" v="45" actId="1076"/>
          <ac:cxnSpMkLst>
            <pc:docMk/>
            <pc:sldMk cId="4210602109" sldId="260"/>
            <ac:cxnSpMk id="7" creationId="{00000000-0000-0000-0000-000000000000}"/>
          </ac:cxnSpMkLst>
        </pc:cxnChg>
      </pc:sldChg>
      <pc:sldChg chg="modSp mod">
        <pc:chgData name="Ben Voight" userId="4816d84074173a69" providerId="LiveId" clId="{5F606D57-519A-42E0-9B2C-B2C5BDBCF73F}" dt="2020-12-17T05:39:24.116" v="10" actId="1076"/>
        <pc:sldMkLst>
          <pc:docMk/>
          <pc:sldMk cId="855502677" sldId="268"/>
        </pc:sldMkLst>
        <pc:spChg chg="mod">
          <ac:chgData name="Ben Voight" userId="4816d84074173a69" providerId="LiveId" clId="{5F606D57-519A-42E0-9B2C-B2C5BDBCF73F}" dt="2020-12-17T05:39:24.116" v="10" actId="1076"/>
          <ac:spMkLst>
            <pc:docMk/>
            <pc:sldMk cId="855502677" sldId="268"/>
            <ac:spMk id="2" creationId="{DCAE1158-C4AB-EC44-9F20-47369CC41004}"/>
          </ac:spMkLst>
        </pc:spChg>
        <pc:spChg chg="mod">
          <ac:chgData name="Ben Voight" userId="4816d84074173a69" providerId="LiveId" clId="{5F606D57-519A-42E0-9B2C-B2C5BDBCF73F}" dt="2020-12-17T05:39:06.848" v="9" actId="20577"/>
          <ac:spMkLst>
            <pc:docMk/>
            <pc:sldMk cId="855502677" sldId="268"/>
            <ac:spMk id="147" creationId="{22A67EB7-3134-4F83-B4D7-D93F031DCDCE}"/>
          </ac:spMkLst>
        </pc:spChg>
      </pc:sldChg>
    </pc:docChg>
  </pc:docChgLst>
  <pc:docChgLst>
    <pc:chgData name="Ben Voight" userId="4816d84074173a69" providerId="LiveId" clId="{2AF83D2C-50F5-4E45-ABFD-0B5B2C670A42}"/>
    <pc:docChg chg="modSld">
      <pc:chgData name="Ben Voight" userId="4816d84074173a69" providerId="LiveId" clId="{2AF83D2C-50F5-4E45-ABFD-0B5B2C670A42}" dt="2020-12-11T23:11:05.810" v="3" actId="20577"/>
      <pc:docMkLst>
        <pc:docMk/>
      </pc:docMkLst>
      <pc:sldChg chg="modSp mod">
        <pc:chgData name="Ben Voight" userId="4816d84074173a69" providerId="LiveId" clId="{2AF83D2C-50F5-4E45-ABFD-0B5B2C670A42}" dt="2020-12-11T23:11:05.810" v="3" actId="20577"/>
        <pc:sldMkLst>
          <pc:docMk/>
          <pc:sldMk cId="855502677" sldId="268"/>
        </pc:sldMkLst>
        <pc:spChg chg="mod">
          <ac:chgData name="Ben Voight" userId="4816d84074173a69" providerId="LiveId" clId="{2AF83D2C-50F5-4E45-ABFD-0B5B2C670A42}" dt="2020-12-11T23:11:05.810" v="3" actId="20577"/>
          <ac:spMkLst>
            <pc:docMk/>
            <pc:sldMk cId="855502677" sldId="268"/>
            <ac:spMk id="142" creationId="{0BBE7179-B873-434D-9EF4-1B2563E606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85017-34AA-4585-8E9D-CB65D8F53AB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5DF1B-E747-4C9A-AEBB-7B6B798F6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9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06F9-837E-4F13-8F41-8BA00EFDD45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B363-FB7F-4A5C-BED2-915025FB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8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06F9-837E-4F13-8F41-8BA00EFDD45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B363-FB7F-4A5C-BED2-915025FB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06F9-837E-4F13-8F41-8BA00EFDD45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B363-FB7F-4A5C-BED2-915025FB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06F9-837E-4F13-8F41-8BA00EFDD45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B363-FB7F-4A5C-BED2-915025FB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06F9-837E-4F13-8F41-8BA00EFDD45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B363-FB7F-4A5C-BED2-915025FB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0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06F9-837E-4F13-8F41-8BA00EFDD45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B363-FB7F-4A5C-BED2-915025FB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4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06F9-837E-4F13-8F41-8BA00EFDD45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B363-FB7F-4A5C-BED2-915025FB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0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06F9-837E-4F13-8F41-8BA00EFDD45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B363-FB7F-4A5C-BED2-915025FB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0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06F9-837E-4F13-8F41-8BA00EFDD45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B363-FB7F-4A5C-BED2-915025FB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3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06F9-837E-4F13-8F41-8BA00EFDD45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B363-FB7F-4A5C-BED2-915025FB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06F9-837E-4F13-8F41-8BA00EFDD45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B363-FB7F-4A5C-BED2-915025FB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5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906F9-837E-4F13-8F41-8BA00EFDD45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2B363-FB7F-4A5C-BED2-915025FB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8195" y="1609634"/>
            <a:ext cx="9144000" cy="4772706"/>
          </a:xfrm>
        </p:spPr>
        <p:txBody>
          <a:bodyPr>
            <a:noAutofit/>
          </a:bodyPr>
          <a:lstStyle/>
          <a:p>
            <a:r>
              <a:rPr lang="en-US" sz="4800" b="1" dirty="0"/>
              <a:t>A trans-ancestry genome-wide association study of unexplained chronic ALT elevation as a proxy for nonalcoholic fatty liver disease with histological and radiological validation.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i="1" dirty="0" smtClean="0"/>
              <a:t>Vujkovic M, Ramdas S, et al.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6890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51" y="1131148"/>
            <a:ext cx="45720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8058313" y="1131148"/>
            <a:ext cx="4032087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0"/>
          <a:stretch/>
        </p:blipFill>
        <p:spPr>
          <a:xfrm>
            <a:off x="0" y="1131148"/>
            <a:ext cx="4016504" cy="4572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766021"/>
          </a:xfrm>
        </p:spPr>
        <p:txBody>
          <a:bodyPr/>
          <a:lstStyle/>
          <a:p>
            <a:r>
              <a:rPr lang="en-US" dirty="0"/>
              <a:t>Supp Figure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060" y="2072640"/>
            <a:ext cx="1924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a. GRS-77 (all)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80950" y="2072637"/>
            <a:ext cx="2912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b. GRS-9 (established)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175499" y="2072638"/>
            <a:ext cx="2301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c. GRS-68 (novel)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2183" y="2603863"/>
            <a:ext cx="10302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74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2" y="365127"/>
            <a:ext cx="10515600" cy="76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Supp</a:t>
            </a:r>
            <a:r>
              <a:rPr lang="en-US" dirty="0" smtClean="0"/>
              <a:t> Figure 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748"/>
            <a:ext cx="4572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20" y="1232748"/>
            <a:ext cx="4572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8067040" y="1232748"/>
            <a:ext cx="4064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6060" y="2072640"/>
            <a:ext cx="2375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a. GRS-Replicated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80950" y="2072637"/>
            <a:ext cx="2141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b. GRS-Nominal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175499" y="2072638"/>
            <a:ext cx="2915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c. GRS-Not-Replicated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2183" y="2603863"/>
            <a:ext cx="10302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88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705" t="19743" r="31940" b="6182"/>
          <a:stretch/>
        </p:blipFill>
        <p:spPr>
          <a:xfrm>
            <a:off x="-31508" y="2174240"/>
            <a:ext cx="5999604" cy="435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572" t="19174" r="26922" b="6513"/>
          <a:stretch/>
        </p:blipFill>
        <p:spPr>
          <a:xfrm>
            <a:off x="6096002" y="2160100"/>
            <a:ext cx="6224465" cy="43727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14961" y="6083291"/>
            <a:ext cx="351344" cy="241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6185" t="87610" r="30146" b="9613"/>
          <a:stretch/>
        </p:blipFill>
        <p:spPr>
          <a:xfrm>
            <a:off x="5655284" y="6112179"/>
            <a:ext cx="383858" cy="1634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7100" y="1486612"/>
            <a:ext cx="354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European American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086896" y="1516453"/>
            <a:ext cx="513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Trans-Ethnic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290172" y="2738407"/>
            <a:ext cx="1490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rs1626329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7238" y="2252143"/>
            <a:ext cx="11939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rs1169292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62265" y="2923849"/>
            <a:ext cx="0" cy="15542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82223" y="2442466"/>
            <a:ext cx="0" cy="15542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838202" y="365127"/>
            <a:ext cx="10515600" cy="76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Supp</a:t>
            </a:r>
            <a:r>
              <a:rPr lang="en-US" dirty="0" smtClean="0"/>
              <a:t> Figure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0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40" y="365127"/>
            <a:ext cx="10515600" cy="1325563"/>
          </a:xfrm>
        </p:spPr>
        <p:txBody>
          <a:bodyPr/>
          <a:lstStyle/>
          <a:p>
            <a:r>
              <a:rPr lang="en-US" dirty="0"/>
              <a:t>Supp Figure </a:t>
            </a:r>
            <a:r>
              <a:rPr lang="en-US" dirty="0" smtClean="0"/>
              <a:t>12 </a:t>
            </a:r>
            <a:r>
              <a:rPr lang="en-US" dirty="0"/>
              <a:t>(PPI)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11877" b="22760"/>
          <a:stretch/>
        </p:blipFill>
        <p:spPr>
          <a:xfrm>
            <a:off x="3859184" y="510775"/>
            <a:ext cx="7545878" cy="58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" t="3427" b="3665"/>
          <a:stretch/>
        </p:blipFill>
        <p:spPr>
          <a:xfrm>
            <a:off x="650239" y="1355351"/>
            <a:ext cx="10515600" cy="5502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766021"/>
          </a:xfrm>
        </p:spPr>
        <p:txBody>
          <a:bodyPr/>
          <a:lstStyle/>
          <a:p>
            <a:r>
              <a:rPr lang="en-US" dirty="0"/>
              <a:t>Supp Figure </a:t>
            </a:r>
            <a:r>
              <a:rPr lang="en-US" dirty="0" smtClean="0"/>
              <a:t>13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9379C5-8420-A845-B2C1-F289DD50030A}"/>
              </a:ext>
            </a:extLst>
          </p:cNvPr>
          <p:cNvGrpSpPr/>
          <p:nvPr/>
        </p:nvGrpSpPr>
        <p:grpSpPr>
          <a:xfrm>
            <a:off x="445737" y="1425657"/>
            <a:ext cx="10648361" cy="4446822"/>
            <a:chOff x="445737" y="1425657"/>
            <a:chExt cx="11413067" cy="44468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90A3A23-E19E-4547-B66D-00EEC0F2E5A1}"/>
                </a:ext>
              </a:extLst>
            </p:cNvPr>
            <p:cNvSpPr/>
            <p:nvPr/>
          </p:nvSpPr>
          <p:spPr>
            <a:xfrm>
              <a:off x="445737" y="2885440"/>
              <a:ext cx="11413067" cy="8805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DB3C70-C5F5-9C4C-A686-6FE238162557}"/>
                </a:ext>
              </a:extLst>
            </p:cNvPr>
            <p:cNvSpPr/>
            <p:nvPr/>
          </p:nvSpPr>
          <p:spPr>
            <a:xfrm>
              <a:off x="445737" y="3765974"/>
              <a:ext cx="11413067" cy="6502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32CA56-ED51-2548-9666-8E4534AB3270}"/>
                </a:ext>
              </a:extLst>
            </p:cNvPr>
            <p:cNvSpPr/>
            <p:nvPr/>
          </p:nvSpPr>
          <p:spPr>
            <a:xfrm>
              <a:off x="445737" y="5046132"/>
              <a:ext cx="11413067" cy="8263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B85575-A4A9-184B-BB0C-46767FEEC1EE}"/>
                </a:ext>
              </a:extLst>
            </p:cNvPr>
            <p:cNvSpPr/>
            <p:nvPr/>
          </p:nvSpPr>
          <p:spPr>
            <a:xfrm>
              <a:off x="445737" y="4416215"/>
              <a:ext cx="11413067" cy="6299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E73575-80D2-6F41-986C-E5FDC9E79C01}"/>
                </a:ext>
              </a:extLst>
            </p:cNvPr>
            <p:cNvSpPr/>
            <p:nvPr/>
          </p:nvSpPr>
          <p:spPr>
            <a:xfrm>
              <a:off x="445737" y="2497015"/>
              <a:ext cx="11413067" cy="3884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888677-A646-2147-A3F4-475B7A69DBA5}"/>
                </a:ext>
              </a:extLst>
            </p:cNvPr>
            <p:cNvSpPr/>
            <p:nvPr/>
          </p:nvSpPr>
          <p:spPr>
            <a:xfrm>
              <a:off x="445737" y="1425657"/>
              <a:ext cx="11413067" cy="6104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CD8A07-EDBE-A247-8CF3-F3E00EED816F}"/>
                </a:ext>
              </a:extLst>
            </p:cNvPr>
            <p:cNvSpPr/>
            <p:nvPr/>
          </p:nvSpPr>
          <p:spPr>
            <a:xfrm>
              <a:off x="445737" y="2036070"/>
              <a:ext cx="11413067" cy="4609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3294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9" r="11441" b="32105"/>
          <a:stretch/>
        </p:blipFill>
        <p:spPr>
          <a:xfrm>
            <a:off x="1348418" y="1981200"/>
            <a:ext cx="3853502" cy="170688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2" y="365127"/>
            <a:ext cx="10515600" cy="76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Supp</a:t>
            </a:r>
            <a:r>
              <a:rPr lang="en-US" dirty="0" smtClean="0"/>
              <a:t> Figure 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3" r="11274" b="24889"/>
          <a:stretch/>
        </p:blipFill>
        <p:spPr>
          <a:xfrm>
            <a:off x="1145339" y="4832772"/>
            <a:ext cx="4056581" cy="1864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11969" b="28938"/>
          <a:stretch/>
        </p:blipFill>
        <p:spPr>
          <a:xfrm>
            <a:off x="6500968" y="733742"/>
            <a:ext cx="4004472" cy="3248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0" r="12119" b="31000"/>
          <a:stretch/>
        </p:blipFill>
        <p:spPr>
          <a:xfrm>
            <a:off x="6589108" y="4756572"/>
            <a:ext cx="4017932" cy="1737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418" y="1571038"/>
            <a:ext cx="1668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a. GRS-Liver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500968" y="1571037"/>
            <a:ext cx="309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b. </a:t>
            </a:r>
            <a:r>
              <a:rPr lang="en-US" sz="2400" dirty="0" err="1" smtClean="0"/>
              <a:t>GRS-Liver+Metabolic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51562" y="2073047"/>
            <a:ext cx="10302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58578" y="4290417"/>
            <a:ext cx="35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c. </a:t>
            </a:r>
            <a:r>
              <a:rPr lang="en-US" sz="2400" dirty="0" err="1" smtClean="0"/>
              <a:t>GRS-Liver+Inflammation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11128" y="4290416"/>
            <a:ext cx="492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d. </a:t>
            </a:r>
            <a:r>
              <a:rPr lang="en-US" sz="2400" dirty="0" err="1" smtClean="0"/>
              <a:t>GRS-Liver+Metabolic+Inflammation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61722" y="4792426"/>
            <a:ext cx="10302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37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7142" y="1891147"/>
            <a:ext cx="1739796" cy="363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9" rIns="110836" bIns="55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European Americans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98266" y="1891147"/>
            <a:ext cx="1739796" cy="363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9" rIns="110836" bIns="55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African Americans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78048" y="1891147"/>
            <a:ext cx="1841675" cy="363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9" rIns="110836" bIns="55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Hispanic Americans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8446" y="1891147"/>
            <a:ext cx="1841675" cy="363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9" rIns="110836" bIns="55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Asian Americans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27141" y="2431474"/>
            <a:ext cx="758169" cy="52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Stage 1</a:t>
            </a:r>
          </a:p>
          <a:p>
            <a:pPr algn="ctr"/>
            <a:r>
              <a:rPr lang="en-US" sz="1227" dirty="0"/>
              <a:t>235,445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08768" y="2431474"/>
            <a:ext cx="758169" cy="52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Stage 2</a:t>
            </a:r>
          </a:p>
          <a:p>
            <a:pPr algn="ctr"/>
            <a:r>
              <a:rPr lang="en-US" sz="1227" dirty="0"/>
              <a:t>73,807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98265" y="2431474"/>
            <a:ext cx="758169" cy="52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Stage 1</a:t>
            </a:r>
          </a:p>
          <a:p>
            <a:pPr algn="ctr"/>
            <a:r>
              <a:rPr lang="en-US" sz="1227" dirty="0"/>
              <a:t>63,107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79892" y="2431474"/>
            <a:ext cx="758169" cy="52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Stage 2</a:t>
            </a:r>
          </a:p>
          <a:p>
            <a:pPr algn="ctr"/>
            <a:r>
              <a:rPr lang="en-US" sz="1227" dirty="0"/>
              <a:t>19,395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78051" y="2431474"/>
            <a:ext cx="802565" cy="52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Stage 1</a:t>
            </a:r>
          </a:p>
          <a:p>
            <a:pPr algn="ctr"/>
            <a:r>
              <a:rPr lang="en-US" sz="1227" dirty="0"/>
              <a:t>25,323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59676" y="2431474"/>
            <a:ext cx="802565" cy="52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Stage 2</a:t>
            </a:r>
          </a:p>
          <a:p>
            <a:pPr algn="ctr"/>
            <a:r>
              <a:rPr lang="en-US" sz="1227" dirty="0"/>
              <a:t>8,836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18447" y="2431474"/>
            <a:ext cx="802565" cy="52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Stage 1</a:t>
            </a:r>
          </a:p>
          <a:p>
            <a:pPr algn="ctr"/>
            <a:r>
              <a:rPr lang="en-US" sz="1227" dirty="0"/>
              <a:t>2,963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00072" y="2431474"/>
            <a:ext cx="802565" cy="52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Stage 2</a:t>
            </a:r>
          </a:p>
          <a:p>
            <a:pPr algn="ctr"/>
            <a:r>
              <a:rPr lang="en-US" sz="1227" dirty="0"/>
              <a:t>1,524</a:t>
            </a:r>
          </a:p>
        </p:txBody>
      </p:sp>
      <p:cxnSp>
        <p:nvCxnSpPr>
          <p:cNvPr id="22" name="Straight Arrow Connector 21"/>
          <p:cNvCxnSpPr>
            <a:cxnSpLocks/>
            <a:stCxn id="33" idx="2"/>
            <a:endCxn id="6" idx="0"/>
          </p:cNvCxnSpPr>
          <p:nvPr/>
        </p:nvCxnSpPr>
        <p:spPr>
          <a:xfrm flipH="1">
            <a:off x="3797040" y="1428123"/>
            <a:ext cx="2965364" cy="4630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33" idx="2"/>
            <a:endCxn id="10" idx="0"/>
          </p:cNvCxnSpPr>
          <p:nvPr/>
        </p:nvCxnSpPr>
        <p:spPr>
          <a:xfrm flipH="1">
            <a:off x="5768164" y="1428123"/>
            <a:ext cx="994240" cy="4630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33" idx="2"/>
            <a:endCxn id="11" idx="0"/>
          </p:cNvCxnSpPr>
          <p:nvPr/>
        </p:nvCxnSpPr>
        <p:spPr>
          <a:xfrm>
            <a:off x="6762404" y="1428123"/>
            <a:ext cx="1036482" cy="4630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33" idx="2"/>
            <a:endCxn id="12" idx="0"/>
          </p:cNvCxnSpPr>
          <p:nvPr/>
        </p:nvCxnSpPr>
        <p:spPr>
          <a:xfrm>
            <a:off x="6762404" y="1428123"/>
            <a:ext cx="3076880" cy="4630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087389" y="865753"/>
            <a:ext cx="3350029" cy="5623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9" rIns="110836" bIns="55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Genotyped with HARE ancestry classified: </a:t>
            </a:r>
          </a:p>
          <a:p>
            <a:pPr algn="ctr"/>
            <a:r>
              <a:rPr lang="en-US" sz="1227" dirty="0"/>
              <a:t>430,400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927141" y="3366656"/>
            <a:ext cx="758169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215,784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08768" y="3366656"/>
            <a:ext cx="758169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67,903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898265" y="3366656"/>
            <a:ext cx="758169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50,940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879892" y="3366656"/>
            <a:ext cx="758169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16,157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927141" y="4180610"/>
            <a:ext cx="758169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181,795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908768" y="4180610"/>
            <a:ext cx="758169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56,485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898265" y="4180610"/>
            <a:ext cx="758169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43,625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879892" y="4180610"/>
            <a:ext cx="758169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13,503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927141" y="4994566"/>
            <a:ext cx="758169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159,870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908768" y="4994566"/>
            <a:ext cx="758169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>
                <a:solidFill>
                  <a:schemeClr val="bg1"/>
                </a:solidFill>
              </a:rPr>
              <a:t>49,378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898265" y="4994566"/>
            <a:ext cx="758169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34,573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879892" y="4994566"/>
            <a:ext cx="758169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>
                <a:solidFill>
                  <a:schemeClr val="bg1"/>
                </a:solidFill>
              </a:rPr>
              <a:t>11,013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927141" y="5808518"/>
            <a:ext cx="758169" cy="42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125,985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908768" y="5808518"/>
            <a:ext cx="758169" cy="42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38,212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898265" y="5808519"/>
            <a:ext cx="758169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27,777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879892" y="5808519"/>
            <a:ext cx="758169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9,587</a:t>
            </a:r>
          </a:p>
        </p:txBody>
      </p:sp>
      <p:cxnSp>
        <p:nvCxnSpPr>
          <p:cNvPr id="93" name="Straight Arrow Connector 92"/>
          <p:cNvCxnSpPr>
            <a:stCxn id="13" idx="2"/>
            <a:endCxn id="37" idx="0"/>
          </p:cNvCxnSpPr>
          <p:nvPr/>
        </p:nvCxnSpPr>
        <p:spPr>
          <a:xfrm>
            <a:off x="3306226" y="2961411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3306224" y="3775365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3306224" y="4589318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3306224" y="5403274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4287851" y="2961411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4277643" y="3775365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276096" y="4589318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4287851" y="5403274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5299495" y="2961411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5288421" y="3775365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277979" y="4589318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5277348" y="5403274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6" idx="2"/>
            <a:endCxn id="40" idx="0"/>
          </p:cNvCxnSpPr>
          <p:nvPr/>
        </p:nvCxnSpPr>
        <p:spPr>
          <a:xfrm>
            <a:off x="6258974" y="2961411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6257428" y="3775365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6247220" y="4601443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6247220" y="5389420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6895368" y="3378779"/>
            <a:ext cx="802565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20,744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876995" y="3378779"/>
            <a:ext cx="802565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7,585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8935765" y="3378779"/>
            <a:ext cx="802565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2,423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9917391" y="3378779"/>
            <a:ext cx="802565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1,294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6895368" y="4192733"/>
            <a:ext cx="802565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17,666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7876995" y="4192733"/>
            <a:ext cx="802565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6,143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8935765" y="4192733"/>
            <a:ext cx="802565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1,888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9917391" y="4192733"/>
            <a:ext cx="802565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953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895368" y="5006688"/>
            <a:ext cx="802565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14,827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7876995" y="5006688"/>
            <a:ext cx="802565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5,138</a:t>
            </a:r>
            <a:endParaRPr lang="en-US" sz="1227" dirty="0">
              <a:solidFill>
                <a:schemeClr val="accent2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8935765" y="5006688"/>
            <a:ext cx="802565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1,757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9917391" y="5006688"/>
            <a:ext cx="802565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>
                <a:solidFill>
                  <a:schemeClr val="bg1"/>
                </a:solidFill>
              </a:rPr>
              <a:t>835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6895368" y="5820642"/>
            <a:ext cx="802565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11,210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7876995" y="5820642"/>
            <a:ext cx="802565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3,908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8935765" y="5820642"/>
            <a:ext cx="802565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1,343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9917391" y="5820642"/>
            <a:ext cx="802565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/>
              <a:t>573</a:t>
            </a:r>
          </a:p>
        </p:txBody>
      </p:sp>
      <p:cxnSp>
        <p:nvCxnSpPr>
          <p:cNvPr id="129" name="Straight Arrow Connector 128"/>
          <p:cNvCxnSpPr>
            <a:endCxn id="113" idx="0"/>
          </p:cNvCxnSpPr>
          <p:nvPr/>
        </p:nvCxnSpPr>
        <p:spPr>
          <a:xfrm>
            <a:off x="7274451" y="2973534"/>
            <a:ext cx="22199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7274450" y="3787487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7274450" y="4601443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7274450" y="5415397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8256076" y="2973534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8245868" y="3787487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8244322" y="4601443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8256076" y="5415397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9336994" y="2973534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9325920" y="3787487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9315477" y="4601443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9314846" y="5415397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cxnSpLocks/>
            <a:stCxn id="20" idx="2"/>
            <a:endCxn id="116" idx="0"/>
          </p:cNvCxnSpPr>
          <p:nvPr/>
        </p:nvCxnSpPr>
        <p:spPr>
          <a:xfrm>
            <a:off x="10301355" y="2961410"/>
            <a:ext cx="17319" cy="4173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10294924" y="3787487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10284718" y="4613566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10284718" y="5401542"/>
            <a:ext cx="0" cy="405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2580412" y="3125932"/>
            <a:ext cx="725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1118573" y="2878283"/>
            <a:ext cx="1461838" cy="465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>
                <a:solidFill>
                  <a:schemeClr val="tx1"/>
                </a:solidFill>
              </a:rPr>
              <a:t>Excluded: </a:t>
            </a:r>
          </a:p>
          <a:p>
            <a:pPr algn="ctr"/>
            <a:r>
              <a:rPr lang="en-US" sz="1227" dirty="0">
                <a:solidFill>
                  <a:schemeClr val="tx1"/>
                </a:solidFill>
              </a:rPr>
              <a:t>viral hepatitis</a:t>
            </a:r>
          </a:p>
        </p:txBody>
      </p:sp>
      <p:cxnSp>
        <p:nvCxnSpPr>
          <p:cNvPr id="164" name="Straight Connector 163"/>
          <p:cNvCxnSpPr/>
          <p:nvPr/>
        </p:nvCxnSpPr>
        <p:spPr>
          <a:xfrm flipH="1">
            <a:off x="2562687" y="3959802"/>
            <a:ext cx="725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1118571" y="3712154"/>
            <a:ext cx="1444116" cy="465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>
                <a:solidFill>
                  <a:schemeClr val="tx1"/>
                </a:solidFill>
              </a:rPr>
              <a:t>Excluded: </a:t>
            </a:r>
          </a:p>
          <a:p>
            <a:pPr algn="ctr"/>
            <a:r>
              <a:rPr lang="en-US" sz="1227" dirty="0">
                <a:solidFill>
                  <a:schemeClr val="tx1"/>
                </a:solidFill>
              </a:rPr>
              <a:t>other liver disease</a:t>
            </a:r>
          </a:p>
        </p:txBody>
      </p:sp>
      <p:cxnSp>
        <p:nvCxnSpPr>
          <p:cNvPr id="168" name="Straight Connector 167"/>
          <p:cNvCxnSpPr/>
          <p:nvPr/>
        </p:nvCxnSpPr>
        <p:spPr>
          <a:xfrm flipH="1">
            <a:off x="2580412" y="4778086"/>
            <a:ext cx="725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1118573" y="4530438"/>
            <a:ext cx="1461838" cy="465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>
                <a:solidFill>
                  <a:schemeClr val="tx1"/>
                </a:solidFill>
              </a:rPr>
              <a:t>Excluded: </a:t>
            </a:r>
          </a:p>
          <a:p>
            <a:pPr algn="ctr"/>
            <a:r>
              <a:rPr lang="en-US" sz="1227" dirty="0">
                <a:solidFill>
                  <a:schemeClr val="tx1"/>
                </a:solidFill>
              </a:rPr>
              <a:t>alcohol dependence</a:t>
            </a:r>
          </a:p>
        </p:txBody>
      </p:sp>
      <p:cxnSp>
        <p:nvCxnSpPr>
          <p:cNvPr id="170" name="Straight Connector 169"/>
          <p:cNvCxnSpPr/>
          <p:nvPr/>
        </p:nvCxnSpPr>
        <p:spPr>
          <a:xfrm flipH="1">
            <a:off x="2562687" y="5600700"/>
            <a:ext cx="725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1118571" y="5353050"/>
            <a:ext cx="1444116" cy="465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>
                <a:solidFill>
                  <a:schemeClr val="tx1"/>
                </a:solidFill>
              </a:rPr>
              <a:t>Excluded: </a:t>
            </a:r>
          </a:p>
          <a:p>
            <a:pPr algn="ctr"/>
            <a:r>
              <a:rPr lang="en-US" sz="1227" dirty="0">
                <a:solidFill>
                  <a:schemeClr val="tx1"/>
                </a:solidFill>
              </a:rPr>
              <a:t>intermediate ALT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118571" y="1413402"/>
            <a:ext cx="1461838" cy="356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27" dirty="0">
                <a:solidFill>
                  <a:schemeClr val="tx1"/>
                </a:solidFill>
              </a:rPr>
              <a:t>HARE classification</a:t>
            </a:r>
          </a:p>
        </p:txBody>
      </p:sp>
      <p:cxnSp>
        <p:nvCxnSpPr>
          <p:cNvPr id="187" name="Straight Arrow Connector 186"/>
          <p:cNvCxnSpPr>
            <a:stCxn id="6" idx="2"/>
            <a:endCxn id="13" idx="0"/>
          </p:cNvCxnSpPr>
          <p:nvPr/>
        </p:nvCxnSpPr>
        <p:spPr>
          <a:xfrm flipH="1">
            <a:off x="3306228" y="2254829"/>
            <a:ext cx="490812" cy="1766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10" idx="2"/>
            <a:endCxn id="15" idx="0"/>
          </p:cNvCxnSpPr>
          <p:nvPr/>
        </p:nvCxnSpPr>
        <p:spPr>
          <a:xfrm flipH="1">
            <a:off x="5277351" y="2254829"/>
            <a:ext cx="490812" cy="1766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1" idx="2"/>
            <a:endCxn id="17" idx="0"/>
          </p:cNvCxnSpPr>
          <p:nvPr/>
        </p:nvCxnSpPr>
        <p:spPr>
          <a:xfrm flipH="1">
            <a:off x="7279332" y="2254829"/>
            <a:ext cx="519554" cy="1766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2" idx="2"/>
            <a:endCxn id="19" idx="0"/>
          </p:cNvCxnSpPr>
          <p:nvPr/>
        </p:nvCxnSpPr>
        <p:spPr>
          <a:xfrm flipH="1">
            <a:off x="9319729" y="2254829"/>
            <a:ext cx="519554" cy="1766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6" idx="2"/>
            <a:endCxn id="14" idx="0"/>
          </p:cNvCxnSpPr>
          <p:nvPr/>
        </p:nvCxnSpPr>
        <p:spPr>
          <a:xfrm>
            <a:off x="3797040" y="2254829"/>
            <a:ext cx="490812" cy="17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0" idx="2"/>
            <a:endCxn id="16" idx="0"/>
          </p:cNvCxnSpPr>
          <p:nvPr/>
        </p:nvCxnSpPr>
        <p:spPr>
          <a:xfrm>
            <a:off x="5768164" y="2254829"/>
            <a:ext cx="490812" cy="17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11" idx="2"/>
            <a:endCxn id="18" idx="0"/>
          </p:cNvCxnSpPr>
          <p:nvPr/>
        </p:nvCxnSpPr>
        <p:spPr>
          <a:xfrm>
            <a:off x="7798885" y="2254829"/>
            <a:ext cx="462073" cy="17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12" idx="2"/>
            <a:endCxn id="20" idx="0"/>
          </p:cNvCxnSpPr>
          <p:nvPr/>
        </p:nvCxnSpPr>
        <p:spPr>
          <a:xfrm>
            <a:off x="9839282" y="2254829"/>
            <a:ext cx="462073" cy="17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H="1" flipV="1">
            <a:off x="2580410" y="1574775"/>
            <a:ext cx="2969307" cy="14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13F758D0-64B7-463D-B2C5-2BF5085CFE72}"/>
              </a:ext>
            </a:extLst>
          </p:cNvPr>
          <p:cNvSpPr txBox="1"/>
          <p:nvPr/>
        </p:nvSpPr>
        <p:spPr>
          <a:xfrm>
            <a:off x="641611" y="269780"/>
            <a:ext cx="9197671" cy="431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1" dirty="0">
                <a:latin typeface="+mj-lt"/>
                <a:ea typeface="+mj-ea"/>
                <a:cs typeface="+mj-cs"/>
              </a:rPr>
              <a:t>Supp Fig 1. Exclusion and inclusion criteria for samples in each stage of analysis</a:t>
            </a:r>
          </a:p>
        </p:txBody>
      </p:sp>
    </p:spTree>
    <p:extLst>
      <p:ext uri="{BB962C8B-B14F-4D97-AF65-F5344CB8AC3E}">
        <p14:creationId xmlns:p14="http://schemas.microsoft.com/office/powerpoint/2010/main" val="6840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 Fig 2 (EA)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2EE9FC-7472-49D5-935C-02EB3DD6B3D9}"/>
              </a:ext>
            </a:extLst>
          </p:cNvPr>
          <p:cNvGrpSpPr/>
          <p:nvPr/>
        </p:nvGrpSpPr>
        <p:grpSpPr>
          <a:xfrm>
            <a:off x="1077431" y="1544555"/>
            <a:ext cx="9867413" cy="3436940"/>
            <a:chOff x="1077431" y="1544553"/>
            <a:chExt cx="9867414" cy="34369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949"/>
            <a:stretch/>
          </p:blipFill>
          <p:spPr>
            <a:xfrm>
              <a:off x="1092008" y="4102875"/>
              <a:ext cx="9852837" cy="8786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5D1FBF-9218-4F00-AFE5-155DCDCAB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698"/>
            <a:stretch/>
          </p:blipFill>
          <p:spPr>
            <a:xfrm>
              <a:off x="1077431" y="1544553"/>
              <a:ext cx="9852837" cy="2534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190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 Fig 3 (AA)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3"/>
          <a:stretch/>
        </p:blipFill>
        <p:spPr>
          <a:xfrm>
            <a:off x="1618689" y="3999507"/>
            <a:ext cx="9224962" cy="864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6BAFDF-1778-4D99-A936-54ADACA73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73"/>
          <a:stretch/>
        </p:blipFill>
        <p:spPr>
          <a:xfrm>
            <a:off x="1620019" y="1672968"/>
            <a:ext cx="9224962" cy="237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9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 Fig 4 (HISP)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3"/>
          <a:stretch/>
        </p:blipFill>
        <p:spPr>
          <a:xfrm>
            <a:off x="1446029" y="1433503"/>
            <a:ext cx="9778409" cy="2513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55AF9-C919-48B4-AB6C-4C7499EEA9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49"/>
          <a:stretch/>
        </p:blipFill>
        <p:spPr>
          <a:xfrm>
            <a:off x="1399032" y="3965717"/>
            <a:ext cx="9852837" cy="8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1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 Fig 5 (ASN)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55"/>
          <a:stretch/>
        </p:blipFill>
        <p:spPr>
          <a:xfrm>
            <a:off x="1623687" y="3927948"/>
            <a:ext cx="9246780" cy="880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702F08-5151-4E48-A18E-E1B8A6C02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990"/>
          <a:stretch/>
        </p:blipFill>
        <p:spPr>
          <a:xfrm>
            <a:off x="1625010" y="1628949"/>
            <a:ext cx="9246780" cy="236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3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2" y="365127"/>
            <a:ext cx="10515600" cy="76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Supp</a:t>
            </a:r>
            <a:r>
              <a:rPr lang="en-US" dirty="0" smtClean="0"/>
              <a:t> Figure 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5" y="1319472"/>
            <a:ext cx="6897468" cy="534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6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77242" y="558167"/>
            <a:ext cx="10515600" cy="76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Supp</a:t>
            </a:r>
            <a:r>
              <a:rPr lang="en-US" dirty="0" smtClean="0"/>
              <a:t> Figure 7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62" y="1817619"/>
            <a:ext cx="6377829" cy="4942818"/>
          </a:xfrm>
        </p:spPr>
      </p:pic>
    </p:spTree>
    <p:extLst>
      <p:ext uri="{BB962C8B-B14F-4D97-AF65-F5344CB8AC3E}">
        <p14:creationId xmlns:p14="http://schemas.microsoft.com/office/powerpoint/2010/main" val="252697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02" y="558167"/>
            <a:ext cx="8119542" cy="6292646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77242" y="558167"/>
            <a:ext cx="10515600" cy="76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Supp</a:t>
            </a:r>
            <a:r>
              <a:rPr lang="en-US" dirty="0" smtClean="0"/>
              <a:t> Figure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59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2956</TotalTime>
  <Words>227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 trans-ancestry genome-wide association study of unexplained chronic ALT elevation as a proxy for nonalcoholic fatty liver disease with histological and radiological validation.  Vujkovic M, Ramdas S, et al.</vt:lpstr>
      <vt:lpstr>PowerPoint Presentation</vt:lpstr>
      <vt:lpstr>Supp Fig 2 (EA)</vt:lpstr>
      <vt:lpstr>Supp Fig 3 (AA)</vt:lpstr>
      <vt:lpstr>Supp Fig 4 (HISP)</vt:lpstr>
      <vt:lpstr>Supp Fig 5 (ASN)</vt:lpstr>
      <vt:lpstr>PowerPoint Presentation</vt:lpstr>
      <vt:lpstr>PowerPoint Presentation</vt:lpstr>
      <vt:lpstr>PowerPoint Presentation</vt:lpstr>
      <vt:lpstr>Supp Figure 9</vt:lpstr>
      <vt:lpstr>PowerPoint Presentation</vt:lpstr>
      <vt:lpstr>PowerPoint Presentation</vt:lpstr>
      <vt:lpstr>Supp Figure 12 (PPI)</vt:lpstr>
      <vt:lpstr>Supp Figure 13</vt:lpstr>
      <vt:lpstr>PowerPoint Presentation</vt:lpstr>
    </vt:vector>
  </TitlesOfParts>
  <Company>Penn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Figures</dc:title>
  <dc:creator>Vujkovic, Marijana</dc:creator>
  <cp:lastModifiedBy>Vujkovic, Marijana</cp:lastModifiedBy>
  <cp:revision>91</cp:revision>
  <dcterms:created xsi:type="dcterms:W3CDTF">2020-10-17T17:54:34Z</dcterms:created>
  <dcterms:modified xsi:type="dcterms:W3CDTF">2021-08-23T01:51:19Z</dcterms:modified>
</cp:coreProperties>
</file>