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76" r:id="rId2"/>
    <p:sldId id="371" r:id="rId3"/>
    <p:sldId id="373" r:id="rId4"/>
    <p:sldId id="372" r:id="rId5"/>
    <p:sldId id="369" r:id="rId6"/>
    <p:sldId id="375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E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477" autoAdjust="0"/>
  </p:normalViewPr>
  <p:slideViewPr>
    <p:cSldViewPr snapToGrid="0">
      <p:cViewPr>
        <p:scale>
          <a:sx n="62" d="100"/>
          <a:sy n="62" d="100"/>
        </p:scale>
        <p:origin x="-68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BAA03-31B3-4B45-8367-2B466FE9653F}" type="datetimeFigureOut">
              <a:rPr lang="pt-BR" smtClean="0"/>
              <a:t>06/06/2021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FCC38-2567-420D-A07B-741AD74E1E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1626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0FCC38-2567-420D-A07B-741AD74E1E4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554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0FCC38-2567-420D-A07B-741AD74E1E4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4316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0B1790-8594-41AB-8620-DB812D5ECA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C364461-1EFD-429E-99A3-85101A432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BA8E75-13CD-4D36-84A5-EAE6E359D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5025-BD77-450E-9D39-94157BA30A90}" type="datetimeFigureOut">
              <a:rPr lang="pt-BR" smtClean="0"/>
              <a:t>06/06/2021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789AA5-D283-4523-8347-39AAC2DC5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CF1872-1DD7-4589-949F-FCF34CA2E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EC9C-B77D-4BBB-94B8-7C6F864834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79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8E8D84-644F-45A4-87D6-7585E72BD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751C6B0-E9FA-44CD-8157-E7BECCA4CD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A2307D-CC28-495A-A197-C8EA48955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5025-BD77-450E-9D39-94157BA30A90}" type="datetimeFigureOut">
              <a:rPr lang="pt-BR" smtClean="0"/>
              <a:t>06/06/2021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33E0F6-D639-463C-BC75-CEACFECDA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D5B83FA-BF58-445F-9FB0-7643B6CAA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EC9C-B77D-4BBB-94B8-7C6F864834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15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E49A3B8-5DA0-4549-BB3B-274F784B60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823382F-3CB3-434D-B659-9EFF0B7BD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DF5BA72-3062-40DC-BE3C-1CD982FF4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5025-BD77-450E-9D39-94157BA30A90}" type="datetimeFigureOut">
              <a:rPr lang="pt-BR" smtClean="0"/>
              <a:t>06/06/2021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4C4A2C8-201F-4EC8-A85E-2D3BA5E8C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288F15-E851-44EE-9297-B4AA4FC87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EC9C-B77D-4BBB-94B8-7C6F864834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6034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E2970F-9426-4EB9-9ED4-398F837DA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B69530-DC86-4D42-939B-12748F377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A387909-00A4-47F6-A46B-36CC75AC2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5025-BD77-450E-9D39-94157BA30A90}" type="datetimeFigureOut">
              <a:rPr lang="pt-BR" smtClean="0"/>
              <a:t>06/06/2021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3F220C6-E34F-49E4-B5DD-AEF7E2D4F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45D358-3ED0-4D00-BB57-D3181FDE4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EC9C-B77D-4BBB-94B8-7C6F864834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420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A5FA1D-859B-49B8-8F63-A9E917BD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92BA9DE-6374-44B6-945F-2E37F2A81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0F804D4-14FE-4CC0-9864-65BF28995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5025-BD77-450E-9D39-94157BA30A90}" type="datetimeFigureOut">
              <a:rPr lang="pt-BR" smtClean="0"/>
              <a:t>06/06/2021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EBA6ADD-AE3D-46D2-B645-1C1495FD5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3BEEE81-AB65-439F-8F5B-59B119FDF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EC9C-B77D-4BBB-94B8-7C6F864834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958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4A1C8-EB8A-40A7-A1C2-B200A7D20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F153C3-2054-45A3-A817-6D5689933A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3377E24-9716-4F65-9683-82D2828D35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96A48DC-355B-410B-AC5B-33F14822C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5025-BD77-450E-9D39-94157BA30A90}" type="datetimeFigureOut">
              <a:rPr lang="pt-BR" smtClean="0"/>
              <a:t>06/06/2021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1195B51-37DC-4ED7-AF8A-D15EDADEF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99B5DE0-7231-4187-9530-7659F2D88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EC9C-B77D-4BBB-94B8-7C6F864834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0368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D874B5-8A1D-4EF8-AC9D-7F8E0534A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BAD7622-3900-42B7-8E1E-D6C033606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2E5FC77-391B-46D9-8F75-B240925AF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4E16D9F-248B-45BA-912E-04E1C37C9A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33BD080-110E-4CDA-B54E-789382FBEA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D7BACC0-B6DC-4309-8263-8F6D1EDFB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5025-BD77-450E-9D39-94157BA30A90}" type="datetimeFigureOut">
              <a:rPr lang="pt-BR" smtClean="0"/>
              <a:t>06/06/2021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D94177D-1625-4ADA-81CC-BA6D55724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C301A4B-7818-4EBE-BF10-12603D66C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EC9C-B77D-4BBB-94B8-7C6F864834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4513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C693A8-B02C-454B-8F5F-344B568AE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D0A39A1-D099-4220-8471-2F22D7C1C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5025-BD77-450E-9D39-94157BA30A90}" type="datetimeFigureOut">
              <a:rPr lang="pt-BR" smtClean="0"/>
              <a:t>06/06/2021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EDA91D8-FB2D-4EBC-BD9A-15EA272CB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3C91007-E3A2-47F8-9C65-E172BB3FD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EC9C-B77D-4BBB-94B8-7C6F864834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3480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C4D01E9-C203-4A2F-BB95-E11A949DE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5025-BD77-450E-9D39-94157BA30A90}" type="datetimeFigureOut">
              <a:rPr lang="pt-BR" smtClean="0"/>
              <a:t>06/06/2021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21347A0-9F64-4542-8E90-1C52BBC16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C5A232D-1D2A-4E0E-9D7B-0F6F348B7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EC9C-B77D-4BBB-94B8-7C6F864834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1474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5F5D88-6D3C-4391-8F93-B2C48FA4B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DCB5A3-A0D5-4C56-9F72-EEEC7C400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8C2B1E9-82EC-4AB7-B96C-324E475940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8ED8288-613A-4C0A-89F0-5EDD6F850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5025-BD77-450E-9D39-94157BA30A90}" type="datetimeFigureOut">
              <a:rPr lang="pt-BR" smtClean="0"/>
              <a:t>06/06/2021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39B9132-23E8-42BB-A00C-AAF77F9F9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17FF10F-F49A-49E0-BB39-B8746A37F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EC9C-B77D-4BBB-94B8-7C6F864834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417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363F51-7EA4-4E86-ABD3-B1C1C6557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EC34CA2-C6C4-40FA-AFC9-073B765B58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EA41282-2E4B-4D90-8E87-C4A75C3BBF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E6F37D-C335-468C-82E2-6A4F0A1E2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5025-BD77-450E-9D39-94157BA30A90}" type="datetimeFigureOut">
              <a:rPr lang="pt-BR" smtClean="0"/>
              <a:t>06/06/2021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147B0BF-D515-4BCE-911A-645687CD3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05B734D-B4EB-4920-8D99-DE19BBE3F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EC9C-B77D-4BBB-94B8-7C6F864834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393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7BE5CF4-7513-430B-BEC1-D2AEC81E2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54677E6-7C35-42FC-9F3C-FC578320E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9991DB4-8749-4F77-9959-631A035A8C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D5025-BD77-450E-9D39-94157BA30A90}" type="datetimeFigureOut">
              <a:rPr lang="pt-BR" smtClean="0"/>
              <a:t>06/06/2021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C9B902-05F0-4F0A-B57D-903945C402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1AE2386-276A-4315-A7BB-67E7C88358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EEC9C-B77D-4BBB-94B8-7C6F864834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2664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7F7FC1DD-556F-463E-B94C-2851A8B572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624235"/>
              </p:ext>
            </p:extLst>
          </p:nvPr>
        </p:nvGraphicFramePr>
        <p:xfrm>
          <a:off x="2377318" y="424815"/>
          <a:ext cx="6619155" cy="634174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952335076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3112749854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539421369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3494276498"/>
                    </a:ext>
                  </a:extLst>
                </a:gridCol>
                <a:gridCol w="859155">
                  <a:extLst>
                    <a:ext uri="{9D8B030D-6E8A-4147-A177-3AD203B41FA5}">
                      <a16:colId xmlns:a16="http://schemas.microsoft.com/office/drawing/2014/main" val="20552688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solidFill>
                            <a:srgbClr val="FFFFFF"/>
                          </a:solidFill>
                          <a:effectLst/>
                          <a:latin typeface="Palatino Linotype" panose="02040502050505030304" pitchFamily="18" charset="0"/>
                        </a:rPr>
                        <a:t>n</a:t>
                      </a:r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solidFill>
                            <a:srgbClr val="FFFFFF"/>
                          </a:solidFill>
                          <a:effectLst/>
                          <a:latin typeface="Palatino Linotype" panose="02040502050505030304" pitchFamily="18" charset="0"/>
                        </a:rPr>
                        <a:t>%</a:t>
                      </a:r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Palatino Linotype" panose="02040502050505030304" pitchFamily="18" charset="0"/>
                        </a:rPr>
                        <a:t>CI(95%)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84950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u="none" strike="noStrike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Gender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Male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14</a:t>
                      </a:r>
                      <a:endParaRPr lang="pt-BR" sz="1100" b="0" i="0" u="none" strike="noStrike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Palatino Linotype" panose="02040502050505030304" pitchFamily="18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462072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Female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29</a:t>
                      </a:r>
                      <a:endParaRPr lang="pt-BR" sz="1100" b="0" i="0" u="none" strike="noStrike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67%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Palatino Linotype" panose="02040502050505030304" pitchFamily="18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2880072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Age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18-30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19</a:t>
                      </a:r>
                      <a:endParaRPr lang="pt-BR" sz="1100" b="0" i="0" u="none" strike="noStrike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43.6-46.4%</a:t>
                      </a:r>
                      <a:endParaRPr lang="pt-BR" sz="11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54818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31-40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12</a:t>
                      </a:r>
                      <a:endParaRPr lang="pt-BR" sz="1100" b="0" i="0" u="none" strike="noStrike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Palatino Linotype" panose="02040502050505030304" pitchFamily="18" charset="0"/>
                        </a:rPr>
                        <a:t>25.6-28.4%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90797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41-57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12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Palatino Linotype" panose="02040502050505030304" pitchFamily="18" charset="0"/>
                        </a:rPr>
                        <a:t>25.6-28.4%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3774002"/>
                  </a:ext>
                </a:extLst>
              </a:tr>
              <a:tr h="0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u="none" strike="noStrike" kern="1200" baseline="0" dirty="0" err="1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Comorbidities</a:t>
                      </a:r>
                      <a:endParaRPr lang="pt-BR" sz="1400" b="1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 algn="ctr" fontAlgn="ctr"/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None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34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79%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Palatino Linotype" panose="02040502050505030304" pitchFamily="18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65944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pt-BR" sz="1100" b="0" i="0" u="none" strike="noStrike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Diabetes Mellitus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2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Palatino Linotype" panose="02040502050505030304" pitchFamily="18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247029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Obesity</a:t>
                      </a:r>
                      <a:endParaRPr lang="pt-BR" sz="1100" b="0" i="0" u="none" strike="noStrike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4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9%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Palatino Linotype" panose="02040502050505030304" pitchFamily="18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253655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Hipertension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  <a:endParaRPr lang="pt-BR" sz="1100" b="0" i="0" u="none" strike="noStrike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Palatino Linotype" panose="02040502050505030304" pitchFamily="18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42563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Pulmonary disease</a:t>
                      </a:r>
                      <a:endParaRPr lang="pt-BR" sz="1100" b="0" i="0" u="none" strike="noStrike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Palatino Linotype" panose="02040502050505030304" pitchFamily="18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912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Cardiac</a:t>
                      </a:r>
                      <a:r>
                        <a:rPr lang="pt-BR" sz="1100" b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pt-BR" sz="1100" b="0" u="none" strike="noStrike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disease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Palatino Linotype" panose="02040502050505030304" pitchFamily="18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306603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Hyperparathyroidism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  <a:endParaRPr lang="pt-BR" sz="1100" b="0" i="0" u="none" strike="noStrike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Palatino Linotype" panose="02040502050505030304" pitchFamily="18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0886444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u="none" strike="noStrike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Symptoms</a:t>
                      </a:r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pt-BR" sz="1400" b="1" u="none" strike="noStrike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displayed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Fatigue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18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42%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Palatino Linotype" panose="02040502050505030304" pitchFamily="18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30777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Headache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31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72%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Palatino Linotype" panose="02040502050505030304" pitchFamily="18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835524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Cough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24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56%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Palatino Linotype" panose="02040502050505030304" pitchFamily="18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1915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Fever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16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37%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Palatino Linotype" panose="02040502050505030304" pitchFamily="18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00640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Loss of smell</a:t>
                      </a:r>
                      <a:endParaRPr lang="pt-BR" sz="1100" b="0" i="0" u="none" strike="noStrike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31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72%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Palatino Linotype" panose="02040502050505030304" pitchFamily="18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382381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Myalgia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63%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Palatino Linotype" panose="02040502050505030304" pitchFamily="18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326559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Coryza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56%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Palatino Linotype" panose="02040502050505030304" pitchFamily="18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567387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Diarrhea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40%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Palatino Linotype" panose="02040502050505030304" pitchFamily="18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3934924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Period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pt-B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with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pt-B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symptoms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up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to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5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days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23%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21.7-24.8%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1287843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6-10 days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13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30%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28.7-31.8%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2154241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11-16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days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16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37%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35.6-38.8%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3580280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more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than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20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days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9%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7.7-10.9%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17746146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B52C399E-71F2-4015-AFEE-DD1E3FC5DE00}"/>
              </a:ext>
            </a:extLst>
          </p:cNvPr>
          <p:cNvSpPr txBox="1"/>
          <p:nvPr/>
        </p:nvSpPr>
        <p:spPr>
          <a:xfrm>
            <a:off x="922809" y="91440"/>
            <a:ext cx="1090204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altLang="pt-BR" sz="1200" b="1" i="0" u="none" strike="noStrike" cap="none" normalizeH="0" baseline="0" dirty="0">
                <a:ln>
                  <a:noFill/>
                </a:ln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Table S1</a:t>
            </a:r>
            <a:r>
              <a:rPr lang="en-US" sz="1200" b="1" i="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: Demographic and clinical variables of mild symptomatic patients with confirmed SARS-CoV-2 infection from the internal validation (n=43) .</a:t>
            </a:r>
            <a:endParaRPr kumimoji="0" lang="en-US" altLang="pt-BR" sz="1200" i="0" u="none" strike="noStrike" cap="none" normalizeH="0" baseline="0" dirty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75671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5B92422F-B89C-452C-AC6C-F01BBDDB80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084202"/>
              </p:ext>
            </p:extLst>
          </p:nvPr>
        </p:nvGraphicFramePr>
        <p:xfrm>
          <a:off x="3243278" y="1714330"/>
          <a:ext cx="5705444" cy="4189638"/>
        </p:xfrm>
        <a:graphic>
          <a:graphicData uri="http://schemas.openxmlformats.org/drawingml/2006/table">
            <a:tbl>
              <a:tblPr/>
              <a:tblGrid>
                <a:gridCol w="717967">
                  <a:extLst>
                    <a:ext uri="{9D8B030D-6E8A-4147-A177-3AD203B41FA5}">
                      <a16:colId xmlns:a16="http://schemas.microsoft.com/office/drawing/2014/main" val="3742364615"/>
                    </a:ext>
                  </a:extLst>
                </a:gridCol>
                <a:gridCol w="708394">
                  <a:extLst>
                    <a:ext uri="{9D8B030D-6E8A-4147-A177-3AD203B41FA5}">
                      <a16:colId xmlns:a16="http://schemas.microsoft.com/office/drawing/2014/main" val="3040197168"/>
                    </a:ext>
                  </a:extLst>
                </a:gridCol>
                <a:gridCol w="717967">
                  <a:extLst>
                    <a:ext uri="{9D8B030D-6E8A-4147-A177-3AD203B41FA5}">
                      <a16:colId xmlns:a16="http://schemas.microsoft.com/office/drawing/2014/main" val="652855268"/>
                    </a:ext>
                  </a:extLst>
                </a:gridCol>
                <a:gridCol w="708394">
                  <a:extLst>
                    <a:ext uri="{9D8B030D-6E8A-4147-A177-3AD203B41FA5}">
                      <a16:colId xmlns:a16="http://schemas.microsoft.com/office/drawing/2014/main" val="2677008336"/>
                    </a:ext>
                  </a:extLst>
                </a:gridCol>
                <a:gridCol w="717967">
                  <a:extLst>
                    <a:ext uri="{9D8B030D-6E8A-4147-A177-3AD203B41FA5}">
                      <a16:colId xmlns:a16="http://schemas.microsoft.com/office/drawing/2014/main" val="1946318246"/>
                    </a:ext>
                  </a:extLst>
                </a:gridCol>
                <a:gridCol w="708394">
                  <a:extLst>
                    <a:ext uri="{9D8B030D-6E8A-4147-A177-3AD203B41FA5}">
                      <a16:colId xmlns:a16="http://schemas.microsoft.com/office/drawing/2014/main" val="3209309658"/>
                    </a:ext>
                  </a:extLst>
                </a:gridCol>
                <a:gridCol w="717967">
                  <a:extLst>
                    <a:ext uri="{9D8B030D-6E8A-4147-A177-3AD203B41FA5}">
                      <a16:colId xmlns:a16="http://schemas.microsoft.com/office/drawing/2014/main" val="1705471131"/>
                    </a:ext>
                  </a:extLst>
                </a:gridCol>
                <a:gridCol w="708394">
                  <a:extLst>
                    <a:ext uri="{9D8B030D-6E8A-4147-A177-3AD203B41FA5}">
                      <a16:colId xmlns:a16="http://schemas.microsoft.com/office/drawing/2014/main" val="1360083630"/>
                    </a:ext>
                  </a:extLst>
                </a:gridCol>
              </a:tblGrid>
              <a:tr h="16086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Sample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OD  450nm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Sample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OD  450nm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Sample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OD  450nm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Sample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OD  450nm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2675025"/>
                  </a:ext>
                </a:extLst>
              </a:tr>
              <a:tr h="16086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MMF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0.208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L8P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CPQ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0.206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532728"/>
                  </a:ext>
                </a:extLst>
              </a:tr>
              <a:tr h="1451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B5S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TST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HIS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270248"/>
                  </a:ext>
                </a:extLst>
              </a:tr>
              <a:tr h="16086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E20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0.242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TAPN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WFDFSD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0.279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A24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9492739"/>
                  </a:ext>
                </a:extLst>
              </a:tr>
              <a:tr h="16086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TAT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0.256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CLBASCC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0.239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PAA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5020445"/>
                  </a:ext>
                </a:extLst>
              </a:tr>
              <a:tr h="16086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PACC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0.204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708948"/>
                  </a:ext>
                </a:extLst>
              </a:tr>
              <a:tr h="16086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0.387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NSHS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444423"/>
                  </a:ext>
                </a:extLst>
              </a:tr>
              <a:tr h="16086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LG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0.319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0742790"/>
                  </a:ext>
                </a:extLst>
              </a:tr>
              <a:tr h="16086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HS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TFSN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450624"/>
                  </a:ext>
                </a:extLst>
              </a:tr>
              <a:tr h="16086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S13S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0.210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R22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BCR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8725216"/>
                  </a:ext>
                </a:extLst>
              </a:tr>
              <a:tr h="16086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GABC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0.216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GMF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A15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0.245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107623"/>
                  </a:ext>
                </a:extLst>
              </a:tr>
              <a:tr h="16086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FC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0.218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TAT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0.247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AFC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693043"/>
                  </a:ext>
                </a:extLst>
              </a:tr>
              <a:tr h="16086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SSM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0.298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0.276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BSAS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467103"/>
                  </a:ext>
                </a:extLst>
              </a:tr>
              <a:tr h="16086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CRRB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0.203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867549"/>
                  </a:ext>
                </a:extLst>
              </a:tr>
              <a:tr h="16086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0.389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D6S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0.289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8324382"/>
                  </a:ext>
                </a:extLst>
              </a:tr>
              <a:tr h="16086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C(L)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LSH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0.290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6759837"/>
                  </a:ext>
                </a:extLst>
              </a:tr>
              <a:tr h="16086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J1P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0.202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GRG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498954"/>
                  </a:ext>
                </a:extLst>
              </a:tr>
              <a:tr h="16086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MSPF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0.387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M11S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0.215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BSAASS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0.290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C1857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860581"/>
                  </a:ext>
                </a:extLst>
              </a:tr>
              <a:tr h="16086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TCIT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EJF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TBL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211933"/>
                  </a:ext>
                </a:extLst>
              </a:tr>
              <a:tr h="16086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DSP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0.315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WFD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128562"/>
                  </a:ext>
                </a:extLst>
              </a:tr>
              <a:tr h="16086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JGD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0.258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LBPFF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0.370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6310689"/>
                  </a:ext>
                </a:extLst>
              </a:tr>
              <a:tr h="16086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7606062"/>
                  </a:ext>
                </a:extLst>
              </a:tr>
              <a:tr h="16086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CAT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0.242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0.358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0.252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8360474"/>
                  </a:ext>
                </a:extLst>
              </a:tr>
              <a:tr h="16086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Average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0.195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015608"/>
                  </a:ext>
                </a:extLst>
              </a:tr>
              <a:tr h="16086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734123"/>
                  </a:ext>
                </a:extLst>
              </a:tr>
              <a:tr h="16890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Cut</a:t>
                      </a:r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-off(A</a:t>
                      </a:r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</a:t>
                      </a:r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+3SD)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0.426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608695"/>
                  </a:ext>
                </a:extLst>
              </a:tr>
            </a:tbl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id="{E6BD281D-BBE2-42EB-9F2C-94774C69D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528" y="954032"/>
            <a:ext cx="1047551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pt-BR" sz="1400" b="1" i="0" u="none" strike="noStrike" cap="none" normalizeH="0" baseline="0" dirty="0">
                <a:ln>
                  <a:noFill/>
                </a:ln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Table S2</a:t>
            </a:r>
            <a:r>
              <a:rPr lang="en-US" sz="1400" b="1" i="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:</a:t>
            </a:r>
            <a:r>
              <a:rPr kumimoji="0" lang="en-US" altLang="pt-BR" sz="1400" b="1" i="0" u="none" strike="noStrike" cap="none" normalizeH="0" baseline="0" dirty="0">
                <a:ln>
                  <a:noFill/>
                </a:ln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  <a:r>
              <a:rPr lang="en-US" altLang="pt-BR" sz="1400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Pre-pandemic samples used to calculate the cut-off during the </a:t>
            </a:r>
            <a:r>
              <a:rPr lang="en-US" altLang="pt-BR" sz="1400" dirty="0" err="1">
                <a:latin typeface="Palatino Linotype" panose="02040502050505030304" pitchFamily="18" charset="0"/>
                <a:ea typeface="Times New Roman" panose="02020603050405020304" pitchFamily="18" charset="0"/>
              </a:rPr>
              <a:t>rN</a:t>
            </a:r>
            <a:r>
              <a:rPr lang="en-US" altLang="pt-BR" sz="1400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-ELISA IgG internal validation.</a:t>
            </a:r>
            <a:endParaRPr kumimoji="0" lang="en-US" altLang="pt-BR" sz="1400" i="0" u="none" strike="noStrike" cap="none" normalizeH="0" baseline="0" dirty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1693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AB38401F-0C30-40E3-A4F7-510424486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52" y="568602"/>
            <a:ext cx="1047551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pt-BR" sz="1400" b="1" i="0" u="none" strike="noStrike" cap="none" normalizeH="0" baseline="0" dirty="0">
                <a:ln>
                  <a:noFill/>
                </a:ln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Table S3</a:t>
            </a:r>
            <a:r>
              <a:rPr lang="en-US" sz="1400" b="1" i="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:</a:t>
            </a:r>
            <a:r>
              <a:rPr kumimoji="0" lang="en-US" altLang="pt-BR" sz="1400" b="1" i="0" u="none" strike="noStrike" cap="none" normalizeH="0" baseline="0" dirty="0">
                <a:ln>
                  <a:noFill/>
                </a:ln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  <a:r>
              <a:rPr lang="en-US" altLang="pt-BR" sz="1400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Samples from healthy donors used to calculate the </a:t>
            </a:r>
            <a:r>
              <a:rPr lang="en-US" altLang="pt-BR" sz="1400" dirty="0" err="1">
                <a:latin typeface="Palatino Linotype" panose="02040502050505030304" pitchFamily="18" charset="0"/>
                <a:ea typeface="Times New Roman" panose="02020603050405020304" pitchFamily="18" charset="0"/>
              </a:rPr>
              <a:t>rN</a:t>
            </a:r>
            <a:r>
              <a:rPr lang="en-US" altLang="pt-BR" sz="1400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-ELISA IgG specificity during the internal validation.</a:t>
            </a:r>
            <a:endParaRPr kumimoji="0" lang="en-US" altLang="pt-BR" sz="14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04EF97AC-8E86-4545-9F6E-50F4E28018E0}"/>
              </a:ext>
            </a:extLst>
          </p:cNvPr>
          <p:cNvSpPr txBox="1"/>
          <p:nvPr/>
        </p:nvSpPr>
        <p:spPr>
          <a:xfrm>
            <a:off x="1308100" y="6058565"/>
            <a:ext cx="1088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err="1">
                <a:latin typeface="Palatino Linotype" panose="02040502050505030304" pitchFamily="18" charset="0"/>
                <a:cs typeface="Arial" panose="020B0604020202020204" pitchFamily="34" charset="0"/>
              </a:rPr>
              <a:t>Red</a:t>
            </a:r>
            <a:r>
              <a:rPr lang="pt-BR" sz="1200" dirty="0">
                <a:latin typeface="Palatino Linotype" panose="02040502050505030304" pitchFamily="18" charset="0"/>
                <a:cs typeface="Arial" panose="020B0604020202020204" pitchFamily="34" charset="0"/>
              </a:rPr>
              <a:t>: </a:t>
            </a:r>
            <a:r>
              <a:rPr lang="pt-BR" sz="1200" dirty="0" err="1">
                <a:latin typeface="Palatino Linotype" panose="02040502050505030304" pitchFamily="18" charset="0"/>
                <a:cs typeface="Arial" panose="020B0604020202020204" pitchFamily="34" charset="0"/>
              </a:rPr>
              <a:t>reactive</a:t>
            </a:r>
            <a:r>
              <a:rPr lang="pt-BR" sz="1200" dirty="0"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Palatino Linotype" panose="02040502050505030304" pitchFamily="18" charset="0"/>
                <a:cs typeface="Arial" panose="020B0604020202020204" pitchFamily="34" charset="0"/>
              </a:rPr>
              <a:t>result</a:t>
            </a:r>
            <a:r>
              <a:rPr lang="pt-BR" sz="1200" dirty="0">
                <a:latin typeface="Palatino Linotype" panose="02040502050505030304" pitchFamily="18" charset="0"/>
                <a:cs typeface="Arial" panose="020B0604020202020204" pitchFamily="34" charset="0"/>
              </a:rPr>
              <a:t> (DPP ≥ 25. ELISA: I≥1.1); </a:t>
            </a:r>
            <a:r>
              <a:rPr lang="pt-BR" sz="1200" dirty="0" err="1">
                <a:latin typeface="Palatino Linotype" panose="02040502050505030304" pitchFamily="18" charset="0"/>
                <a:cs typeface="Arial" panose="020B0604020202020204" pitchFamily="34" charset="0"/>
              </a:rPr>
              <a:t>green</a:t>
            </a:r>
            <a:r>
              <a:rPr lang="pt-BR" sz="1200" dirty="0">
                <a:latin typeface="Palatino Linotype" panose="02040502050505030304" pitchFamily="18" charset="0"/>
                <a:cs typeface="Arial" panose="020B0604020202020204" pitchFamily="34" charset="0"/>
              </a:rPr>
              <a:t>: non </a:t>
            </a:r>
            <a:r>
              <a:rPr lang="pt-BR" sz="1200" dirty="0" err="1">
                <a:latin typeface="Palatino Linotype" panose="02040502050505030304" pitchFamily="18" charset="0"/>
                <a:cs typeface="Arial" panose="020B0604020202020204" pitchFamily="34" charset="0"/>
              </a:rPr>
              <a:t>reactive</a:t>
            </a:r>
            <a:r>
              <a:rPr lang="pt-BR" sz="1200" dirty="0"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Palatino Linotype" panose="02040502050505030304" pitchFamily="18" charset="0"/>
                <a:cs typeface="Arial" panose="020B0604020202020204" pitchFamily="34" charset="0"/>
              </a:rPr>
              <a:t>result</a:t>
            </a:r>
            <a:r>
              <a:rPr lang="pt-BR" sz="1200" dirty="0">
                <a:latin typeface="Palatino Linotype" panose="02040502050505030304" pitchFamily="18" charset="0"/>
                <a:cs typeface="Arial" panose="020B0604020202020204" pitchFamily="34" charset="0"/>
              </a:rPr>
              <a:t> (DPP ≤ 24. ELISA: 0.8&lt;Index); </a:t>
            </a:r>
            <a:r>
              <a:rPr lang="pt-BR" sz="1200" dirty="0" err="1">
                <a:latin typeface="Palatino Linotype" panose="02040502050505030304" pitchFamily="18" charset="0"/>
                <a:cs typeface="Arial" panose="020B0604020202020204" pitchFamily="34" charset="0"/>
              </a:rPr>
              <a:t>white</a:t>
            </a:r>
            <a:r>
              <a:rPr lang="pt-BR" sz="1200" dirty="0">
                <a:latin typeface="Palatino Linotype" panose="02040502050505030304" pitchFamily="18" charset="0"/>
                <a:cs typeface="Arial" panose="020B0604020202020204" pitchFamily="34" charset="0"/>
              </a:rPr>
              <a:t>: borderline </a:t>
            </a:r>
            <a:r>
              <a:rPr lang="pt-BR" sz="1200" dirty="0" err="1">
                <a:latin typeface="Palatino Linotype" panose="02040502050505030304" pitchFamily="18" charset="0"/>
                <a:cs typeface="Arial" panose="020B0604020202020204" pitchFamily="34" charset="0"/>
              </a:rPr>
              <a:t>result</a:t>
            </a:r>
            <a:r>
              <a:rPr lang="pt-BR" sz="1200" dirty="0">
                <a:latin typeface="Palatino Linotype" panose="02040502050505030304" pitchFamily="18" charset="0"/>
                <a:cs typeface="Arial" panose="020B0604020202020204" pitchFamily="34" charset="0"/>
              </a:rPr>
              <a:t> ELISA: 0.8≤ Index &lt;1.1</a:t>
            </a:r>
          </a:p>
          <a:p>
            <a:r>
              <a:rPr lang="pt-BR" sz="1200" dirty="0">
                <a:latin typeface="Palatino Linotype" panose="02040502050505030304" pitchFamily="18" charset="0"/>
                <a:cs typeface="Arial" panose="020B0604020202020204" pitchFamily="34" charset="0"/>
              </a:rPr>
              <a:t>ND: no DPP data. </a:t>
            </a:r>
            <a:endParaRPr lang="pt-BR" sz="1200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A86FAC2-D62B-4332-A485-EB089A8A59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163226"/>
              </p:ext>
            </p:extLst>
          </p:nvPr>
        </p:nvGraphicFramePr>
        <p:xfrm>
          <a:off x="264000" y="1082040"/>
          <a:ext cx="11664000" cy="4693920"/>
        </p:xfrm>
        <a:graphic>
          <a:graphicData uri="http://schemas.openxmlformats.org/drawingml/2006/table">
            <a:tbl>
              <a:tblPr/>
              <a:tblGrid>
                <a:gridCol w="972000">
                  <a:extLst>
                    <a:ext uri="{9D8B030D-6E8A-4147-A177-3AD203B41FA5}">
                      <a16:colId xmlns:a16="http://schemas.microsoft.com/office/drawing/2014/main" val="1423581366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4191971307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3986964323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564089728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881351574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99246615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855644337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1628189439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3546543594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962022885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353142819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1344071388"/>
                    </a:ext>
                  </a:extLst>
                </a:gridCol>
              </a:tblGrid>
              <a:tr h="896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Sample ID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Note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DPP-IgG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rN</a:t>
                      </a:r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-ELISA IgG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Sample ID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Note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DPP-IgG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rN</a:t>
                      </a:r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-ELISA IgG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Sample ID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Note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DPP-IgG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rN</a:t>
                      </a:r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-ELISA IgG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4009118"/>
                  </a:ext>
                </a:extLst>
              </a:tr>
              <a:tr h="1578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MCT1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SCT11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936214"/>
                  </a:ext>
                </a:extLst>
              </a:tr>
              <a:tr h="1578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MCT10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SCT12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898946"/>
                  </a:ext>
                </a:extLst>
              </a:tr>
              <a:tr h="1578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MCT11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SCT13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767500"/>
                  </a:ext>
                </a:extLst>
              </a:tr>
              <a:tr h="1578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MCT12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SCT14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NEG39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18604"/>
                  </a:ext>
                </a:extLst>
              </a:tr>
              <a:tr h="1578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MCT13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SCT15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7710243"/>
                  </a:ext>
                </a:extLst>
              </a:tr>
              <a:tr h="1578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MCT14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SCT18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474734"/>
                  </a:ext>
                </a:extLst>
              </a:tr>
              <a:tr h="1578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MCT15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SCT19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61422"/>
                  </a:ext>
                </a:extLst>
              </a:tr>
              <a:tr h="1578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MCT16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SCT20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629358"/>
                  </a:ext>
                </a:extLst>
              </a:tr>
              <a:tr h="1578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MCT17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APS CB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NEG49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090254"/>
                  </a:ext>
                </a:extLst>
              </a:tr>
              <a:tr h="1578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MCT18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APS MA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290119"/>
                  </a:ext>
                </a:extLst>
              </a:tr>
              <a:tr h="1578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MCT19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APS FV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375963"/>
                  </a:ext>
                </a:extLst>
              </a:tr>
              <a:tr h="1578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MCT2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65997419"/>
                  </a:ext>
                </a:extLst>
              </a:tr>
              <a:tr h="1578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MCT20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725485"/>
                  </a:ext>
                </a:extLst>
              </a:tr>
              <a:tr h="1578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MCT21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106838"/>
                  </a:ext>
                </a:extLst>
              </a:tr>
              <a:tr h="1578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MCT22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086487"/>
                  </a:ext>
                </a:extLst>
              </a:tr>
              <a:tr h="1578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MCT23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NEG9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NEG57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284089"/>
                  </a:ext>
                </a:extLst>
              </a:tr>
              <a:tr h="1578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MCT3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NEG11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986159"/>
                  </a:ext>
                </a:extLst>
              </a:tr>
              <a:tr h="1578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MCT4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NEG14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74398"/>
                  </a:ext>
                </a:extLst>
              </a:tr>
              <a:tr h="1578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MCT5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NEG16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963929"/>
                  </a:ext>
                </a:extLst>
              </a:tr>
              <a:tr h="1578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MCT6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NEG18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480965"/>
                  </a:ext>
                </a:extLst>
              </a:tr>
              <a:tr h="1578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MCT7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NEG24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403098"/>
                  </a:ext>
                </a:extLst>
              </a:tr>
              <a:tr h="1578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MCT8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NEG26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77640"/>
                  </a:ext>
                </a:extLst>
              </a:tr>
              <a:tr h="1578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MCT9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Se208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NEG71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95613"/>
                  </a:ext>
                </a:extLst>
              </a:tr>
              <a:tr h="1578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SCT04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Se222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417561"/>
                  </a:ext>
                </a:extLst>
              </a:tr>
              <a:tr h="1578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SCT06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Se 235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770163"/>
                  </a:ext>
                </a:extLst>
              </a:tr>
              <a:tr h="1578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SCT07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Se234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NEG76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180995"/>
                  </a:ext>
                </a:extLst>
              </a:tr>
              <a:tr h="1578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SCT09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qPCR-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Se225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NEG78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before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016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859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AB38401F-0C30-40E3-A4F7-510424486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52" y="568602"/>
            <a:ext cx="1047551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pt-BR" sz="1400" b="1" i="0" u="none" strike="noStrike" cap="none" normalizeH="0" baseline="0" dirty="0">
                <a:ln>
                  <a:noFill/>
                </a:ln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Table S4</a:t>
            </a:r>
            <a:r>
              <a:rPr lang="en-US" sz="1400" b="1" i="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:</a:t>
            </a:r>
            <a:r>
              <a:rPr kumimoji="0" lang="en-US" altLang="pt-BR" sz="1400" b="1" i="0" u="none" strike="noStrike" cap="none" normalizeH="0" baseline="0" dirty="0">
                <a:ln>
                  <a:noFill/>
                </a:ln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altLang="pt-BR" sz="1400" i="0" u="none" strike="noStrike" cap="none" normalizeH="0" baseline="0" dirty="0">
                <a:ln>
                  <a:noFill/>
                </a:ln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Samples from </a:t>
            </a:r>
            <a:r>
              <a:rPr lang="en-US" altLang="pt-BR" sz="1400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qPCR positive patients used to calculate the </a:t>
            </a:r>
            <a:r>
              <a:rPr lang="en-US" altLang="pt-BR" sz="1400" dirty="0" err="1">
                <a:latin typeface="Palatino Linotype" panose="02040502050505030304" pitchFamily="18" charset="0"/>
                <a:ea typeface="Times New Roman" panose="02020603050405020304" pitchFamily="18" charset="0"/>
              </a:rPr>
              <a:t>rN</a:t>
            </a:r>
            <a:r>
              <a:rPr lang="en-US" altLang="pt-BR" sz="1400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-ELISA IgG sensitivity during the internal validation.</a:t>
            </a:r>
            <a:endParaRPr kumimoji="0" lang="en-US" altLang="pt-BR" sz="1400" i="0" u="none" strike="noStrike" cap="none" normalizeH="0" baseline="0" dirty="0">
              <a:ln>
                <a:noFill/>
              </a:ln>
              <a:effectLst/>
            </a:endParaRP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68B47A05-A498-4771-AD8C-983FF2BBFC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91446"/>
              </p:ext>
            </p:extLst>
          </p:nvPr>
        </p:nvGraphicFramePr>
        <p:xfrm>
          <a:off x="138000" y="1082040"/>
          <a:ext cx="11916000" cy="4693920"/>
        </p:xfrm>
        <a:graphic>
          <a:graphicData uri="http://schemas.openxmlformats.org/drawingml/2006/table">
            <a:tbl>
              <a:tblPr/>
              <a:tblGrid>
                <a:gridCol w="828000">
                  <a:extLst>
                    <a:ext uri="{9D8B030D-6E8A-4147-A177-3AD203B41FA5}">
                      <a16:colId xmlns:a16="http://schemas.microsoft.com/office/drawing/2014/main" val="153723488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031877632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501076377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1918397438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743422435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641661128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303545399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444652304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080915713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61402600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878820713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54071109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1152343848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4169455227"/>
                    </a:ext>
                  </a:extLst>
                </a:gridCol>
              </a:tblGrid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Patient</a:t>
                      </a:r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Sample ID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qPCR 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d-p PCR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DPP-IgG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rN</a:t>
                      </a:r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-ELISA IgG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Note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Patient</a:t>
                      </a:r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Sample ID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qPCR</a:t>
                      </a:r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d-p PCR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DPP-IgG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rN</a:t>
                      </a:r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-ELISA IgG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Note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7781250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SPF295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5.2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SPF220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7.4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20906883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SPF054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2.1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SPF134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6.8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6115582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SPF130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 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8.0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SPF146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3.0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8489273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SPF170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4.6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SPF125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6.8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7100286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SPF214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1.5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SPF168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51403494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SPF137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1.9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SPF101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49806504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SPF070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5.4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SPF122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1.0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436909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SPF270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3.0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SPF204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7.9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05938405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SPF271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4.2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SPF208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6.9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3462424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SPF139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8.4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SPF064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44699925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SPF289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9.6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SPF294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4.7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7129727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SPF069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39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SPF129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 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2.6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9585065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SPF004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SPF227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5.4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32820552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SPF080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3.8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SPF133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0.9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8981133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SPF173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8.1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SPF185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5.1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29330065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SPF288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0.7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SPF244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0.7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7422649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SPF145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44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SPF06 F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8.7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17713441"/>
                  </a:ext>
                </a:extLst>
              </a:tr>
              <a:tr h="8037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SPF056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1.0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SPF07 D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8.0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45867903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SPF184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8.4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46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SPF08C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0.5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0279070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SPF179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6.1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SPF09B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8.0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82797720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SPF250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0.6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48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SPF10B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2.8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675995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SPF121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2.1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49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SPF11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7.3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67258442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SPF226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6.7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SPF12B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8.4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3988724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SPF287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1.2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EGC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0.4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55300733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SPF205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1.8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52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LC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8.4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0449432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SPF135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WAV 263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6.2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11362502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SPF181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8.3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54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LCF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Pos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8669453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04EF97AC-8E86-4545-9F6E-50F4E28018E0}"/>
              </a:ext>
            </a:extLst>
          </p:cNvPr>
          <p:cNvSpPr txBox="1"/>
          <p:nvPr/>
        </p:nvSpPr>
        <p:spPr>
          <a:xfrm>
            <a:off x="300000" y="5966381"/>
            <a:ext cx="11892000" cy="8002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sz="1400" dirty="0">
                <a:latin typeface="Palatino Linotype"/>
                <a:cs typeface="Arial"/>
              </a:rPr>
              <a:t>Note: NH= non-</a:t>
            </a:r>
            <a:r>
              <a:rPr lang="pt-BR" sz="1400" dirty="0" err="1">
                <a:latin typeface="Palatino Linotype"/>
                <a:cs typeface="Arial"/>
              </a:rPr>
              <a:t>hospitalized</a:t>
            </a:r>
            <a:r>
              <a:rPr lang="pt-BR" sz="1400" dirty="0">
                <a:latin typeface="Palatino Linotype"/>
                <a:cs typeface="Arial"/>
              </a:rPr>
              <a:t> </a:t>
            </a:r>
            <a:r>
              <a:rPr lang="pt-BR" sz="1400" dirty="0" err="1">
                <a:latin typeface="Palatino Linotype"/>
                <a:cs typeface="Arial"/>
              </a:rPr>
              <a:t>patients</a:t>
            </a:r>
            <a:r>
              <a:rPr lang="pt-BR" sz="1400" dirty="0">
                <a:latin typeface="Palatino Linotype"/>
                <a:cs typeface="Arial"/>
              </a:rPr>
              <a:t>. d-p PCR (</a:t>
            </a:r>
            <a:r>
              <a:rPr lang="pt-BR" sz="1400" dirty="0" err="1">
                <a:latin typeface="Palatino Linotype"/>
                <a:cs typeface="Arial"/>
              </a:rPr>
              <a:t>days</a:t>
            </a:r>
            <a:r>
              <a:rPr lang="pt-BR" sz="1400" dirty="0">
                <a:latin typeface="Palatino Linotype"/>
                <a:cs typeface="Arial"/>
              </a:rPr>
              <a:t> post PCR). H=</a:t>
            </a:r>
            <a:r>
              <a:rPr lang="pt-BR" sz="1400" dirty="0" err="1">
                <a:latin typeface="Palatino Linotype"/>
                <a:cs typeface="Arial"/>
              </a:rPr>
              <a:t>hopitalized</a:t>
            </a:r>
            <a:r>
              <a:rPr lang="pt-BR" sz="1400" dirty="0">
                <a:latin typeface="Palatino Linotype"/>
                <a:cs typeface="Arial"/>
              </a:rPr>
              <a:t> </a:t>
            </a:r>
            <a:r>
              <a:rPr lang="pt-BR" sz="1400" dirty="0" err="1">
                <a:latin typeface="Palatino Linotype"/>
                <a:cs typeface="Arial"/>
              </a:rPr>
              <a:t>patients</a:t>
            </a:r>
            <a:r>
              <a:rPr lang="pt-BR" sz="1400" dirty="0">
                <a:latin typeface="Palatino Linotype"/>
                <a:cs typeface="Arial"/>
              </a:rPr>
              <a:t>. no d-</a:t>
            </a:r>
            <a:r>
              <a:rPr lang="pt-BR" sz="1400" dirty="0" err="1">
                <a:latin typeface="Palatino Linotype"/>
                <a:cs typeface="Arial"/>
              </a:rPr>
              <a:t>pPCR</a:t>
            </a:r>
            <a:r>
              <a:rPr lang="pt-BR" sz="1400" dirty="0">
                <a:latin typeface="Palatino Linotype"/>
                <a:cs typeface="Arial"/>
              </a:rPr>
              <a:t> data (ND).</a:t>
            </a:r>
          </a:p>
          <a:p>
            <a:r>
              <a:rPr lang="pt-BR" sz="1400" dirty="0" err="1">
                <a:latin typeface="Palatino Linotype"/>
                <a:cs typeface="Arial"/>
              </a:rPr>
              <a:t>Red</a:t>
            </a:r>
            <a:r>
              <a:rPr lang="pt-BR" sz="1400" dirty="0">
                <a:latin typeface="Palatino Linotype"/>
                <a:cs typeface="Arial"/>
              </a:rPr>
              <a:t>: </a:t>
            </a:r>
            <a:r>
              <a:rPr lang="pt-BR" sz="1400" dirty="0" err="1">
                <a:latin typeface="Palatino Linotype"/>
                <a:cs typeface="Arial"/>
              </a:rPr>
              <a:t>reactive</a:t>
            </a:r>
            <a:r>
              <a:rPr lang="pt-BR" sz="1400" dirty="0">
                <a:latin typeface="Palatino Linotype"/>
                <a:cs typeface="Arial"/>
              </a:rPr>
              <a:t> </a:t>
            </a:r>
            <a:r>
              <a:rPr lang="pt-BR" sz="1400" dirty="0" err="1">
                <a:latin typeface="Palatino Linotype"/>
                <a:cs typeface="Arial"/>
              </a:rPr>
              <a:t>result</a:t>
            </a:r>
            <a:r>
              <a:rPr lang="pt-BR" sz="1400" dirty="0">
                <a:latin typeface="Palatino Linotype"/>
                <a:cs typeface="Arial"/>
              </a:rPr>
              <a:t> (DPP ≥ 25. ELISA: I≥1.1); </a:t>
            </a:r>
            <a:r>
              <a:rPr lang="pt-BR" sz="1400" dirty="0" err="1">
                <a:latin typeface="Palatino Linotype"/>
                <a:cs typeface="Arial"/>
              </a:rPr>
              <a:t>green</a:t>
            </a:r>
            <a:r>
              <a:rPr lang="pt-BR" sz="1400" dirty="0">
                <a:latin typeface="Palatino Linotype"/>
                <a:cs typeface="Arial"/>
              </a:rPr>
              <a:t>: non </a:t>
            </a:r>
            <a:r>
              <a:rPr lang="pt-BR" sz="1400" dirty="0" err="1">
                <a:latin typeface="Palatino Linotype"/>
                <a:cs typeface="Arial"/>
              </a:rPr>
              <a:t>reactive</a:t>
            </a:r>
            <a:r>
              <a:rPr lang="pt-BR" sz="1400" dirty="0">
                <a:latin typeface="Palatino Linotype"/>
                <a:cs typeface="Arial"/>
              </a:rPr>
              <a:t> </a:t>
            </a:r>
            <a:r>
              <a:rPr lang="pt-BR" sz="1400" dirty="0" err="1">
                <a:latin typeface="Palatino Linotype"/>
                <a:cs typeface="Arial"/>
              </a:rPr>
              <a:t>result</a:t>
            </a:r>
            <a:r>
              <a:rPr lang="pt-BR" sz="1400" dirty="0">
                <a:latin typeface="Palatino Linotype"/>
                <a:cs typeface="Arial"/>
              </a:rPr>
              <a:t> (DPP ≤ 24. ELISA: 0.8&lt;Index); </a:t>
            </a:r>
            <a:r>
              <a:rPr lang="pt-BR" sz="1400" dirty="0" err="1">
                <a:latin typeface="Palatino Linotype"/>
                <a:cs typeface="Arial"/>
              </a:rPr>
              <a:t>white</a:t>
            </a:r>
            <a:r>
              <a:rPr lang="pt-BR" sz="1400" dirty="0">
                <a:latin typeface="Palatino Linotype"/>
                <a:cs typeface="Arial"/>
              </a:rPr>
              <a:t>: borderline </a:t>
            </a:r>
            <a:r>
              <a:rPr lang="pt-BR" sz="1400" dirty="0" err="1">
                <a:latin typeface="Palatino Linotype"/>
                <a:cs typeface="Arial"/>
              </a:rPr>
              <a:t>result</a:t>
            </a:r>
            <a:r>
              <a:rPr lang="pt-BR" sz="1400" dirty="0">
                <a:latin typeface="Palatino Linotype"/>
                <a:cs typeface="Arial"/>
              </a:rPr>
              <a:t> ELISA: 0.8≤ Index &lt;1.1</a:t>
            </a:r>
          </a:p>
          <a:p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005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>
            <a:extLst>
              <a:ext uri="{FF2B5EF4-FFF2-40B4-BE49-F238E27FC236}">
                <a16:creationId xmlns:a16="http://schemas.microsoft.com/office/drawing/2014/main" id="{5445D636-F9A1-4BAC-8BCE-B88349494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045" y="104059"/>
            <a:ext cx="99699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pt-BR" sz="1200" b="1" i="0" u="none" strike="noStrike" cap="none" normalizeH="0" baseline="0" dirty="0">
                <a:ln>
                  <a:noFill/>
                </a:ln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Table S5</a:t>
            </a:r>
            <a:r>
              <a:rPr lang="en-US" sz="1200" b="1" i="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: </a:t>
            </a:r>
            <a:r>
              <a:rPr lang="en-US" sz="1200" i="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Patients from the seroconversion study tested by DPP and </a:t>
            </a:r>
            <a:r>
              <a:rPr lang="pt-BR" sz="120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rN</a:t>
            </a:r>
            <a:r>
              <a:rPr lang="pt-BR" sz="12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-ELISA </a:t>
            </a:r>
            <a:r>
              <a:rPr lang="en-US" sz="1200" i="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IgG </a:t>
            </a:r>
            <a:endParaRPr kumimoji="0" lang="en-US" altLang="pt-BR" sz="1200" i="0" u="none" strike="noStrike" cap="none" normalizeH="0" baseline="0" dirty="0">
              <a:ln>
                <a:noFill/>
              </a:ln>
              <a:effectLst/>
              <a:latin typeface="Palatino Linotype" panose="02040502050505030304" pitchFamily="18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397BBC8-FA46-460F-AFB0-3ED1172AEF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775258"/>
              </p:ext>
            </p:extLst>
          </p:nvPr>
        </p:nvGraphicFramePr>
        <p:xfrm>
          <a:off x="122564" y="427225"/>
          <a:ext cx="11880000" cy="6172200"/>
        </p:xfrm>
        <a:graphic>
          <a:graphicData uri="http://schemas.openxmlformats.org/drawingml/2006/table">
            <a:tbl>
              <a:tblPr/>
              <a:tblGrid>
                <a:gridCol w="742500">
                  <a:extLst>
                    <a:ext uri="{9D8B030D-6E8A-4147-A177-3AD203B41FA5}">
                      <a16:colId xmlns:a16="http://schemas.microsoft.com/office/drawing/2014/main" val="899974304"/>
                    </a:ext>
                  </a:extLst>
                </a:gridCol>
                <a:gridCol w="742500">
                  <a:extLst>
                    <a:ext uri="{9D8B030D-6E8A-4147-A177-3AD203B41FA5}">
                      <a16:colId xmlns:a16="http://schemas.microsoft.com/office/drawing/2014/main" val="3414405587"/>
                    </a:ext>
                  </a:extLst>
                </a:gridCol>
                <a:gridCol w="742500">
                  <a:extLst>
                    <a:ext uri="{9D8B030D-6E8A-4147-A177-3AD203B41FA5}">
                      <a16:colId xmlns:a16="http://schemas.microsoft.com/office/drawing/2014/main" val="4087554760"/>
                    </a:ext>
                  </a:extLst>
                </a:gridCol>
                <a:gridCol w="742500">
                  <a:extLst>
                    <a:ext uri="{9D8B030D-6E8A-4147-A177-3AD203B41FA5}">
                      <a16:colId xmlns:a16="http://schemas.microsoft.com/office/drawing/2014/main" val="1595211624"/>
                    </a:ext>
                  </a:extLst>
                </a:gridCol>
                <a:gridCol w="742500">
                  <a:extLst>
                    <a:ext uri="{9D8B030D-6E8A-4147-A177-3AD203B41FA5}">
                      <a16:colId xmlns:a16="http://schemas.microsoft.com/office/drawing/2014/main" val="3080722133"/>
                    </a:ext>
                  </a:extLst>
                </a:gridCol>
                <a:gridCol w="742500">
                  <a:extLst>
                    <a:ext uri="{9D8B030D-6E8A-4147-A177-3AD203B41FA5}">
                      <a16:colId xmlns:a16="http://schemas.microsoft.com/office/drawing/2014/main" val="1156126147"/>
                    </a:ext>
                  </a:extLst>
                </a:gridCol>
                <a:gridCol w="742500">
                  <a:extLst>
                    <a:ext uri="{9D8B030D-6E8A-4147-A177-3AD203B41FA5}">
                      <a16:colId xmlns:a16="http://schemas.microsoft.com/office/drawing/2014/main" val="3010649510"/>
                    </a:ext>
                  </a:extLst>
                </a:gridCol>
                <a:gridCol w="742500">
                  <a:extLst>
                    <a:ext uri="{9D8B030D-6E8A-4147-A177-3AD203B41FA5}">
                      <a16:colId xmlns:a16="http://schemas.microsoft.com/office/drawing/2014/main" val="3767518403"/>
                    </a:ext>
                  </a:extLst>
                </a:gridCol>
                <a:gridCol w="742500">
                  <a:extLst>
                    <a:ext uri="{9D8B030D-6E8A-4147-A177-3AD203B41FA5}">
                      <a16:colId xmlns:a16="http://schemas.microsoft.com/office/drawing/2014/main" val="3458697698"/>
                    </a:ext>
                  </a:extLst>
                </a:gridCol>
                <a:gridCol w="742500">
                  <a:extLst>
                    <a:ext uri="{9D8B030D-6E8A-4147-A177-3AD203B41FA5}">
                      <a16:colId xmlns:a16="http://schemas.microsoft.com/office/drawing/2014/main" val="2141865864"/>
                    </a:ext>
                  </a:extLst>
                </a:gridCol>
                <a:gridCol w="742500">
                  <a:extLst>
                    <a:ext uri="{9D8B030D-6E8A-4147-A177-3AD203B41FA5}">
                      <a16:colId xmlns:a16="http://schemas.microsoft.com/office/drawing/2014/main" val="3676727191"/>
                    </a:ext>
                  </a:extLst>
                </a:gridCol>
                <a:gridCol w="742500">
                  <a:extLst>
                    <a:ext uri="{9D8B030D-6E8A-4147-A177-3AD203B41FA5}">
                      <a16:colId xmlns:a16="http://schemas.microsoft.com/office/drawing/2014/main" val="1849266648"/>
                    </a:ext>
                  </a:extLst>
                </a:gridCol>
                <a:gridCol w="742500">
                  <a:extLst>
                    <a:ext uri="{9D8B030D-6E8A-4147-A177-3AD203B41FA5}">
                      <a16:colId xmlns:a16="http://schemas.microsoft.com/office/drawing/2014/main" val="3043431287"/>
                    </a:ext>
                  </a:extLst>
                </a:gridCol>
                <a:gridCol w="742500">
                  <a:extLst>
                    <a:ext uri="{9D8B030D-6E8A-4147-A177-3AD203B41FA5}">
                      <a16:colId xmlns:a16="http://schemas.microsoft.com/office/drawing/2014/main" val="715694986"/>
                    </a:ext>
                  </a:extLst>
                </a:gridCol>
                <a:gridCol w="742500">
                  <a:extLst>
                    <a:ext uri="{9D8B030D-6E8A-4147-A177-3AD203B41FA5}">
                      <a16:colId xmlns:a16="http://schemas.microsoft.com/office/drawing/2014/main" val="1778967139"/>
                    </a:ext>
                  </a:extLst>
                </a:gridCol>
                <a:gridCol w="742500">
                  <a:extLst>
                    <a:ext uri="{9D8B030D-6E8A-4147-A177-3AD203B41FA5}">
                      <a16:colId xmlns:a16="http://schemas.microsoft.com/office/drawing/2014/main" val="2794450518"/>
                    </a:ext>
                  </a:extLst>
                </a:gridCol>
              </a:tblGrid>
              <a:tr h="9993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Patient</a:t>
                      </a: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d-p PCR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DPP-IgG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rN</a:t>
                      </a: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-ELISA IgG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Patient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d-p PCR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DPP-IgG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rN</a:t>
                      </a: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-ELISA IgG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Patient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d-p PCR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DPP-IgG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rN</a:t>
                      </a: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-ELISA IgG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Patient</a:t>
                      </a: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d-p PCR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DPP-IgG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rN</a:t>
                      </a: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-ELISA IgG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500588"/>
                  </a:ext>
                </a:extLst>
              </a:tr>
              <a:tr h="9993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3.3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4.8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70453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4.1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5.4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7.1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6.5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81821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5.2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12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6.7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12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646013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20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53533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14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6.5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7.9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8004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18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71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6.5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14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18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8.2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222134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5.6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22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7.9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27406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8.6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22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6.0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4529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8.0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4.1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26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13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7.2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23722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26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8.1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77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4.4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17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6.9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038278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3.8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12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7.8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3.6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0282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12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3.2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198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6.7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15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13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96444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18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4.6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24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24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4.4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818306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8.1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7.2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1.2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6136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17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7.5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10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7.9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8.8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720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20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7.7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13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8.3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4.7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659073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29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5.7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3.0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1473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8.6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12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92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3.0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5728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92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12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317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8.5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15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79758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22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4.9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16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7.4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30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032165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8.6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25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313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7.7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1.7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6504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5.2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4.3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9578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91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5.4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1.3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12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3.4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12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5.4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21734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24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3.8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15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6.8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30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7.9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670941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4.5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30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2.7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90097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13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7.4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1.5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17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2.3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90165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18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3.0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82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5.4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3.1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20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9464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29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3.3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8.7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14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4.1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3.0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29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44422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8.1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8.4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26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2.6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26896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3.9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5.9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4.7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87715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4.2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5.4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10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7.6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13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5.1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84953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22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3.7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6.1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13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6.8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29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4.4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5069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1.2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5.5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27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5.3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5.5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35891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6.9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5726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12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8.4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3.4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70218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27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8.4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14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18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907575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8.3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27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7" gridSpan="4">
                  <a:txBody>
                    <a:bodyPr/>
                    <a:lstStyle/>
                    <a:p>
                      <a:pPr algn="ctr" fontAlgn="ctr"/>
                      <a:r>
                        <a:rPr lang="pt-BR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DPP </a:t>
                      </a:r>
                      <a:r>
                        <a:rPr lang="pt-BR" sz="900" b="0" i="0" u="sng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result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:                                                                                                                                                                                        ≤24: non-</a:t>
                      </a:r>
                      <a:r>
                        <a:rPr lang="pt-B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reactive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(</a:t>
                      </a:r>
                      <a:r>
                        <a:rPr lang="pt-B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green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)                                                                                                                                                 ≥25: </a:t>
                      </a:r>
                      <a:r>
                        <a:rPr lang="pt-B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reactive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                                                                                                                                                               </a:t>
                      </a:r>
                      <a:r>
                        <a:rPr lang="pt-BR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ELISA </a:t>
                      </a:r>
                      <a:r>
                        <a:rPr lang="pt-BR" sz="900" b="0" i="0" u="sng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result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:                                                                                                                                                              0.8&lt;I: non </a:t>
                      </a:r>
                      <a:r>
                        <a:rPr lang="pt-B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reactive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(</a:t>
                      </a:r>
                      <a:r>
                        <a:rPr lang="pt-B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green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)                                                                                                                                                                              0.8≤ I &lt;1.1: borderline(</a:t>
                      </a:r>
                      <a:r>
                        <a:rPr lang="pt-B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white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)                                                                                                                                  I≥1.1: </a:t>
                      </a:r>
                      <a:r>
                        <a:rPr lang="pt-B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reactive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(</a:t>
                      </a:r>
                      <a:r>
                        <a:rPr lang="pt-B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red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pPr algn="ctr" fontAlgn="ctr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pPr algn="ctr" fontAlgn="ctr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pPr algn="ctr" fontAlgn="ctr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1096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4.0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3.5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1.3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3603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12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9.6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1.1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5810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2.4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8.6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702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15</a:t>
                      </a:r>
                    </a:p>
                  </a:txBody>
                  <a:tcPr marL="0" marR="0" marT="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5.9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163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8.3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513085"/>
                  </a:ext>
                </a:extLst>
              </a:tr>
              <a:tr h="874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728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1662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AB38401F-0C30-40E3-A4F7-510424486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351" y="39708"/>
            <a:ext cx="1047551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pt-BR" sz="1400" b="1" i="0" u="none" strike="noStrike" cap="none" normalizeH="0" baseline="0" dirty="0">
                <a:ln>
                  <a:noFill/>
                </a:ln>
                <a:effectLst/>
                <a:latin typeface="Palatino Linotype"/>
                <a:ea typeface="Times New Roman" panose="02020603050405020304" pitchFamily="18" charset="0"/>
              </a:rPr>
              <a:t>Table S6</a:t>
            </a:r>
            <a:r>
              <a:rPr lang="en-US" sz="1400" b="1" i="0" dirty="0">
                <a:effectLst/>
                <a:latin typeface="Palatino Linotype"/>
                <a:ea typeface="Times New Roman" panose="02020603050405020304" pitchFamily="18" charset="0"/>
              </a:rPr>
              <a:t>:</a:t>
            </a:r>
            <a:r>
              <a:rPr lang="en-US" altLang="pt-BR" sz="1400" b="1" dirty="0">
                <a:latin typeface="Palatino Linotype"/>
                <a:ea typeface="Times New Roman" panose="02020603050405020304" pitchFamily="18" charset="0"/>
              </a:rPr>
              <a:t> </a:t>
            </a:r>
            <a:r>
              <a:rPr lang="en-US" altLang="pt-BR" sz="1400" dirty="0">
                <a:latin typeface="Palatino Linotype"/>
                <a:ea typeface="Times New Roman" panose="02020603050405020304" pitchFamily="18" charset="0"/>
              </a:rPr>
              <a:t>Negative and Suspected</a:t>
            </a:r>
            <a:r>
              <a:rPr kumimoji="0" lang="en-US" altLang="pt-BR" sz="1400" i="0" u="none" strike="noStrike" cap="none" normalizeH="0" baseline="0" dirty="0">
                <a:ln>
                  <a:noFill/>
                </a:ln>
                <a:effectLst/>
                <a:latin typeface="Palatino Linotype"/>
                <a:ea typeface="Times New Roman" panose="02020603050405020304" pitchFamily="18" charset="0"/>
              </a:rPr>
              <a:t> cases </a:t>
            </a:r>
            <a:r>
              <a:rPr lang="en-US" altLang="pt-BR" sz="1400" dirty="0">
                <a:latin typeface="Palatino Linotype"/>
                <a:ea typeface="Times New Roman" panose="02020603050405020304" pitchFamily="18" charset="0"/>
              </a:rPr>
              <a:t>included to evaluate DPP and  </a:t>
            </a:r>
            <a:r>
              <a:rPr lang="en-US" altLang="pt-BR" sz="1400" dirty="0" err="1">
                <a:latin typeface="Palatino Linotype"/>
                <a:ea typeface="Times New Roman" panose="02020603050405020304" pitchFamily="18" charset="0"/>
              </a:rPr>
              <a:t>rN</a:t>
            </a:r>
            <a:r>
              <a:rPr lang="en-US" altLang="pt-BR" sz="1400" dirty="0">
                <a:latin typeface="Palatino Linotype"/>
                <a:ea typeface="Times New Roman" panose="02020603050405020304" pitchFamily="18" charset="0"/>
              </a:rPr>
              <a:t>-ELISA agreement.</a:t>
            </a:r>
            <a:endParaRPr kumimoji="0" lang="en-US" altLang="pt-BR" sz="1400" i="0" u="none" strike="noStrike" cap="none" normalizeH="0" baseline="0" dirty="0">
              <a:ln>
                <a:noFill/>
              </a:ln>
              <a:effectLst/>
              <a:latin typeface="Palatino Linotype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04EF97AC-8E86-4545-9F6E-50F4E28018E0}"/>
              </a:ext>
            </a:extLst>
          </p:cNvPr>
          <p:cNvSpPr txBox="1"/>
          <p:nvPr/>
        </p:nvSpPr>
        <p:spPr>
          <a:xfrm>
            <a:off x="300000" y="5826681"/>
            <a:ext cx="11892000" cy="8002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sz="1400" dirty="0">
                <a:latin typeface="Palatino Linotype"/>
                <a:cs typeface="Arial"/>
              </a:rPr>
              <a:t>Note: ND= no </a:t>
            </a:r>
            <a:r>
              <a:rPr lang="pt-BR" sz="1400" dirty="0" err="1">
                <a:latin typeface="Palatino Linotype"/>
                <a:cs typeface="Arial"/>
              </a:rPr>
              <a:t>qPCR</a:t>
            </a:r>
            <a:r>
              <a:rPr lang="pt-BR" sz="1400" dirty="0">
                <a:latin typeface="Palatino Linotype"/>
                <a:cs typeface="Arial"/>
              </a:rPr>
              <a:t> data.</a:t>
            </a:r>
            <a:br>
              <a:rPr lang="pt-BR" sz="1400" dirty="0">
                <a:latin typeface="Palatino Linotype"/>
                <a:cs typeface="Arial"/>
              </a:rPr>
            </a:br>
            <a:r>
              <a:rPr lang="pt-BR" sz="1400" dirty="0" err="1">
                <a:latin typeface="Palatino Linotype"/>
                <a:cs typeface="Arial"/>
              </a:rPr>
              <a:t>Red</a:t>
            </a:r>
            <a:r>
              <a:rPr lang="pt-BR" sz="1400" dirty="0">
                <a:latin typeface="Palatino Linotype"/>
                <a:cs typeface="Arial"/>
              </a:rPr>
              <a:t>: </a:t>
            </a:r>
            <a:r>
              <a:rPr lang="pt-BR" sz="1400" dirty="0" err="1">
                <a:latin typeface="Palatino Linotype"/>
                <a:cs typeface="Arial"/>
              </a:rPr>
              <a:t>reactive</a:t>
            </a:r>
            <a:r>
              <a:rPr lang="pt-BR" sz="1400" dirty="0">
                <a:latin typeface="Palatino Linotype"/>
                <a:cs typeface="Arial"/>
              </a:rPr>
              <a:t> </a:t>
            </a:r>
            <a:r>
              <a:rPr lang="pt-BR" sz="1400" dirty="0" err="1">
                <a:latin typeface="Palatino Linotype"/>
                <a:cs typeface="Arial"/>
              </a:rPr>
              <a:t>result</a:t>
            </a:r>
            <a:r>
              <a:rPr lang="pt-BR" sz="1400" dirty="0">
                <a:latin typeface="Palatino Linotype"/>
                <a:cs typeface="Arial"/>
              </a:rPr>
              <a:t> (DPP ≥ 25. ELISA: I≥1.1); </a:t>
            </a:r>
            <a:r>
              <a:rPr lang="pt-BR" sz="1400" dirty="0" err="1">
                <a:latin typeface="Palatino Linotype"/>
                <a:cs typeface="Arial"/>
              </a:rPr>
              <a:t>green</a:t>
            </a:r>
            <a:r>
              <a:rPr lang="pt-BR" sz="1400" dirty="0">
                <a:latin typeface="Palatino Linotype"/>
                <a:cs typeface="Arial"/>
              </a:rPr>
              <a:t>: non </a:t>
            </a:r>
            <a:r>
              <a:rPr lang="pt-BR" sz="1400" dirty="0" err="1">
                <a:latin typeface="Palatino Linotype"/>
                <a:cs typeface="Arial"/>
              </a:rPr>
              <a:t>reactive</a:t>
            </a:r>
            <a:r>
              <a:rPr lang="pt-BR" sz="1400" dirty="0">
                <a:latin typeface="Palatino Linotype"/>
                <a:cs typeface="Arial"/>
              </a:rPr>
              <a:t> </a:t>
            </a:r>
            <a:r>
              <a:rPr lang="pt-BR" sz="1400" dirty="0" err="1">
                <a:latin typeface="Palatino Linotype"/>
                <a:cs typeface="Arial"/>
              </a:rPr>
              <a:t>result</a:t>
            </a:r>
            <a:r>
              <a:rPr lang="pt-BR" sz="1400" dirty="0">
                <a:latin typeface="Palatino Linotype"/>
                <a:cs typeface="Arial"/>
              </a:rPr>
              <a:t> (DPP ≤ 24. ELISA: 0.8&lt;Index); </a:t>
            </a:r>
            <a:r>
              <a:rPr lang="pt-BR" sz="1400" dirty="0" err="1">
                <a:latin typeface="Palatino Linotype"/>
                <a:cs typeface="Arial"/>
              </a:rPr>
              <a:t>white</a:t>
            </a:r>
            <a:r>
              <a:rPr lang="pt-BR" sz="1400" dirty="0">
                <a:latin typeface="Palatino Linotype"/>
                <a:cs typeface="Arial"/>
              </a:rPr>
              <a:t>: borderline </a:t>
            </a:r>
            <a:r>
              <a:rPr lang="pt-BR" sz="1400" dirty="0" err="1">
                <a:latin typeface="Palatino Linotype"/>
                <a:cs typeface="Arial"/>
              </a:rPr>
              <a:t>result</a:t>
            </a:r>
            <a:r>
              <a:rPr lang="pt-BR" sz="1400" dirty="0">
                <a:latin typeface="Palatino Linotype"/>
                <a:cs typeface="Arial"/>
              </a:rPr>
              <a:t> ELISA: 0.8≤ Index &lt;1.1</a:t>
            </a:r>
            <a:endParaRPr lang="pt-BR" dirty="0">
              <a:latin typeface="Palatino Linotype"/>
              <a:cs typeface="Arial"/>
            </a:endParaRPr>
          </a:p>
          <a:p>
            <a:r>
              <a:rPr lang="pt-BR" dirty="0"/>
              <a:t> 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0822AFBC-E79E-44F4-A596-20828E6386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844891"/>
              </p:ext>
            </p:extLst>
          </p:nvPr>
        </p:nvGraphicFramePr>
        <p:xfrm>
          <a:off x="2256107" y="445301"/>
          <a:ext cx="7200000" cy="5194391"/>
        </p:xfrm>
        <a:graphic>
          <a:graphicData uri="http://schemas.openxmlformats.org/drawingml/2006/table">
            <a:tbl>
              <a:tblPr/>
              <a:tblGrid>
                <a:gridCol w="900000">
                  <a:extLst>
                    <a:ext uri="{9D8B030D-6E8A-4147-A177-3AD203B41FA5}">
                      <a16:colId xmlns:a16="http://schemas.microsoft.com/office/drawing/2014/main" val="3528848017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80207294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82371057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1836352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4597479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94697179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777971466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978893077"/>
                    </a:ext>
                  </a:extLst>
                </a:gridCol>
              </a:tblGrid>
              <a:tr h="2337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Sample ID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qPCR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DPP-IgG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rN</a:t>
                      </a:r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-ELISA IgG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Sample ID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qPCR</a:t>
                      </a:r>
                      <a:endParaRPr lang="pt-BR" sz="1050" b="0" i="0" u="none" strike="noStrike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DPP-G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rN</a:t>
                      </a:r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-ELISA IgG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7330112"/>
                  </a:ext>
                </a:extLst>
              </a:tr>
              <a:tr h="1328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SCOV5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SPF178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6484649"/>
                  </a:ext>
                </a:extLst>
              </a:tr>
              <a:tr h="1328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SPF002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SPF187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566499"/>
                  </a:ext>
                </a:extLst>
              </a:tr>
              <a:tr h="1328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SPF005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SPF188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682700"/>
                  </a:ext>
                </a:extLst>
              </a:tr>
              <a:tr h="1328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SPF025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SPF142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58611167"/>
                  </a:ext>
                </a:extLst>
              </a:tr>
              <a:tr h="1328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SPF030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SPF023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800930"/>
                  </a:ext>
                </a:extLst>
              </a:tr>
              <a:tr h="1328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SPF033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SPF174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602831"/>
                  </a:ext>
                </a:extLst>
              </a:tr>
              <a:tr h="1328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SPF034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SPF159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795099"/>
                  </a:ext>
                </a:extLst>
              </a:tr>
              <a:tr h="1328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SPF035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SPF180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999328"/>
                  </a:ext>
                </a:extLst>
              </a:tr>
              <a:tr h="1328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SPF038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SCOV2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540222"/>
                  </a:ext>
                </a:extLst>
              </a:tr>
              <a:tr h="1328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SPF039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SPF016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416645"/>
                  </a:ext>
                </a:extLst>
              </a:tr>
              <a:tr h="1328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SPF042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SPF018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230772"/>
                  </a:ext>
                </a:extLst>
              </a:tr>
              <a:tr h="1328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SPF053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SPF045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666013"/>
                  </a:ext>
                </a:extLst>
              </a:tr>
              <a:tr h="1328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SPF059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SPF057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478918"/>
                  </a:ext>
                </a:extLst>
              </a:tr>
              <a:tr h="1328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SPF063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SPF091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4325012"/>
                  </a:ext>
                </a:extLst>
              </a:tr>
              <a:tr h="1328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SPF064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1.2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SPF099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855860"/>
                  </a:ext>
                </a:extLst>
              </a:tr>
              <a:tr h="1328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SPF066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SPF116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752124"/>
                  </a:ext>
                </a:extLst>
              </a:tr>
              <a:tr h="1328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SPF067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SPF136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Neg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680029"/>
                  </a:ext>
                </a:extLst>
              </a:tr>
              <a:tr h="1328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SPF072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SCT23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2.2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520093"/>
                  </a:ext>
                </a:extLst>
              </a:tr>
              <a:tr h="1328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SPF073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SPF065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3.2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116226"/>
                  </a:ext>
                </a:extLst>
              </a:tr>
              <a:tr h="1328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SPF074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SPF163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925715"/>
                  </a:ext>
                </a:extLst>
              </a:tr>
              <a:tr h="1328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SPF077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SPF014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4.6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490124"/>
                  </a:ext>
                </a:extLst>
              </a:tr>
              <a:tr h="1328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SPF083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SCT16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4.6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120296"/>
                  </a:ext>
                </a:extLst>
              </a:tr>
              <a:tr h="1328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SPF084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SCOV7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5.1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254175"/>
                  </a:ext>
                </a:extLst>
              </a:tr>
              <a:tr h="1328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SPF086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SPF075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5.3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940662"/>
                  </a:ext>
                </a:extLst>
              </a:tr>
              <a:tr h="1328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SPF087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SPF079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5.6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426315"/>
                  </a:ext>
                </a:extLst>
              </a:tr>
              <a:tr h="1328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SPF105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SPF169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5.9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373106"/>
                  </a:ext>
                </a:extLst>
              </a:tr>
              <a:tr h="1328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SPF106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SPF128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5.9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411480"/>
                  </a:ext>
                </a:extLst>
              </a:tr>
              <a:tr h="1328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SPF120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SPF021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6.3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716113"/>
                  </a:ext>
                </a:extLst>
              </a:tr>
              <a:tr h="1328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SPF123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SCOV6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7.3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34429"/>
                  </a:ext>
                </a:extLst>
              </a:tr>
              <a:tr h="1328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SPF152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SPF190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9.1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209309"/>
                  </a:ext>
                </a:extLst>
              </a:tr>
              <a:tr h="1328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SPF158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NR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Palatino Linotype" panose="02040502050505030304" pitchFamily="18" charset="0"/>
                        </a:rPr>
                        <a:t>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SPF127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R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Palatino Linotype" panose="02040502050505030304" pitchFamily="18" charset="0"/>
                        </a:rPr>
                        <a:t>5.9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568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7696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2040</TotalTime>
  <Words>2300</Words>
  <Application>Microsoft Office PowerPoint</Application>
  <PresentationFormat>Widescreen</PresentationFormat>
  <Paragraphs>1856</Paragraphs>
  <Slides>6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Palatino Linotype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Flávia Fonseca Bagno</dc:creator>
  <cp:lastModifiedBy>Flávia Fonseca Bagno</cp:lastModifiedBy>
  <cp:revision>93</cp:revision>
  <dcterms:created xsi:type="dcterms:W3CDTF">2020-10-09T13:56:43Z</dcterms:created>
  <dcterms:modified xsi:type="dcterms:W3CDTF">2021-06-06T23:51:13Z</dcterms:modified>
</cp:coreProperties>
</file>