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6"/>
    <p:restoredTop sz="94683"/>
  </p:normalViewPr>
  <p:slideViewPr>
    <p:cSldViewPr snapToGrid="0" snapToObjects="1">
      <p:cViewPr varScale="1">
        <p:scale>
          <a:sx n="102" d="100"/>
          <a:sy n="102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atashatahmasebi/Documents/LC%20/LCV%20Study/FINALISED%20LCV%20Results%2017.04.21%20V15%20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Percentage symptom burden before and after H1/H2 Antihistamines in 25 patients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'AH Data'!$N$34</c:f>
              <c:strCache>
                <c:ptCount val="1"/>
                <c:pt idx="0">
                  <c:v>Before Antihistamines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'AH Data'!$O$33:$Y$33</c:f>
              <c:strCache>
                <c:ptCount val="11"/>
                <c:pt idx="0">
                  <c:v>Fatigue </c:v>
                </c:pt>
                <c:pt idx="1">
                  <c:v>Constitutional (sweating, fever, joint/muscle pain)</c:v>
                </c:pt>
                <c:pt idx="2">
                  <c:v>Breathlessness</c:v>
                </c:pt>
                <c:pt idx="3">
                  <c:v>PEM</c:v>
                </c:pt>
                <c:pt idx="4">
                  <c:v>Chest pain </c:v>
                </c:pt>
                <c:pt idx="5">
                  <c:v>Neurology and neurosensory</c:v>
                </c:pt>
                <c:pt idx="6">
                  <c:v>Neuropsychiatry (insomnia, anxiety)</c:v>
                </c:pt>
                <c:pt idx="7">
                  <c:v>Dysautonomia</c:v>
                </c:pt>
                <c:pt idx="8">
                  <c:v>ENT</c:v>
                </c:pt>
                <c:pt idx="9">
                  <c:v>GI</c:v>
                </c:pt>
                <c:pt idx="10">
                  <c:v>Dermatology</c:v>
                </c:pt>
              </c:strCache>
            </c:strRef>
          </c:cat>
          <c:val>
            <c:numRef>
              <c:f>'AH Data'!$O$34:$Y$34</c:f>
              <c:numCache>
                <c:formatCode>0.0</c:formatCode>
                <c:ptCount val="11"/>
                <c:pt idx="0">
                  <c:v>64</c:v>
                </c:pt>
                <c:pt idx="1">
                  <c:v>40</c:v>
                </c:pt>
                <c:pt idx="2">
                  <c:v>20</c:v>
                </c:pt>
                <c:pt idx="3">
                  <c:v>48</c:v>
                </c:pt>
                <c:pt idx="4">
                  <c:v>52</c:v>
                </c:pt>
                <c:pt idx="5">
                  <c:v>52</c:v>
                </c:pt>
                <c:pt idx="6">
                  <c:v>28</c:v>
                </c:pt>
                <c:pt idx="7">
                  <c:v>16</c:v>
                </c:pt>
                <c:pt idx="8">
                  <c:v>40</c:v>
                </c:pt>
                <c:pt idx="9">
                  <c:v>32</c:v>
                </c:pt>
                <c:pt idx="1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F9-744D-8F1F-4F765D5A15FF}"/>
            </c:ext>
          </c:extLst>
        </c:ser>
        <c:ser>
          <c:idx val="1"/>
          <c:order val="1"/>
          <c:tx>
            <c:strRef>
              <c:f>'AH Data'!$N$35</c:f>
              <c:strCache>
                <c:ptCount val="1"/>
                <c:pt idx="0">
                  <c:v>After Antihistamines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'AH Data'!$O$33:$Y$33</c:f>
              <c:strCache>
                <c:ptCount val="11"/>
                <c:pt idx="0">
                  <c:v>Fatigue </c:v>
                </c:pt>
                <c:pt idx="1">
                  <c:v>Constitutional (sweating, fever, joint/muscle pain)</c:v>
                </c:pt>
                <c:pt idx="2">
                  <c:v>Breathlessness</c:v>
                </c:pt>
                <c:pt idx="3">
                  <c:v>PEM</c:v>
                </c:pt>
                <c:pt idx="4">
                  <c:v>Chest pain </c:v>
                </c:pt>
                <c:pt idx="5">
                  <c:v>Neurology and neurosensory</c:v>
                </c:pt>
                <c:pt idx="6">
                  <c:v>Neuropsychiatry (insomnia, anxiety)</c:v>
                </c:pt>
                <c:pt idx="7">
                  <c:v>Dysautonomia</c:v>
                </c:pt>
                <c:pt idx="8">
                  <c:v>ENT</c:v>
                </c:pt>
                <c:pt idx="9">
                  <c:v>GI</c:v>
                </c:pt>
                <c:pt idx="10">
                  <c:v>Dermatology</c:v>
                </c:pt>
              </c:strCache>
            </c:strRef>
          </c:cat>
          <c:val>
            <c:numRef>
              <c:f>'AH Data'!$O$35:$Y$35</c:f>
              <c:numCache>
                <c:formatCode>0.0</c:formatCode>
                <c:ptCount val="11"/>
                <c:pt idx="0">
                  <c:v>44</c:v>
                </c:pt>
                <c:pt idx="1">
                  <c:v>28</c:v>
                </c:pt>
                <c:pt idx="2">
                  <c:v>16</c:v>
                </c:pt>
                <c:pt idx="3">
                  <c:v>44</c:v>
                </c:pt>
                <c:pt idx="4">
                  <c:v>24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32</c:v>
                </c:pt>
                <c:pt idx="9">
                  <c:v>20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F9-744D-8F1F-4F765D5A1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98286008"/>
        <c:axId val="-2098282520"/>
      </c:barChart>
      <c:catAx>
        <c:axId val="-209828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2098282520"/>
        <c:crosses val="autoZero"/>
        <c:auto val="1"/>
        <c:lblAlgn val="ctr"/>
        <c:lblOffset val="100"/>
        <c:noMultiLvlLbl val="0"/>
      </c:catAx>
      <c:valAx>
        <c:axId val="-2098282520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209828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512C6-20EF-1D46-9CF9-80B1DA675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82880-0AC0-BC41-824F-3C3EF1FD7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4859F-7CDF-2643-980F-77BBDFF2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53C66-32A5-294C-8080-9286248B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F3818-662F-4441-B2EA-7969F00A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FA63-39A6-7B4A-8AF3-57625E1E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6DF31-988F-E447-954A-D10512BF3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27DE-E6F0-0E46-A532-A7BAB63C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6F3A6-663A-7647-BA21-E84ACEFD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31B35-F7DD-B14C-A46D-F0C5AF3C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E93635-9DDB-784A-8FB2-6D4641933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8878D-1886-3A42-9EB0-FC4619B3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89729-6524-7941-B285-1BE43EA9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42BD-9FB2-684D-BBBA-95C3845A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80EE-F677-C743-9BA0-156EB783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8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13E0-E1EE-0F49-88AF-56C3DA98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D2141-AB5B-6848-8D4B-70A031CF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AA4C-D9D9-B942-8AB7-16D3DADA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C2E6E-F9A9-1145-AC60-237EC11BB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393F-49FA-1746-9A68-E8F8051B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5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70E7-916D-AD45-905B-1B8D487A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BB7D3-194E-4847-9878-D3B33D406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A4-0608-E245-8519-69333537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9D5DC-1DE3-744F-9FC4-9A3B5629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BD390-B1CE-BA4D-BB7B-D701550B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07E3-3E6C-164B-B9CE-039D3FF6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C23D-9D20-9747-9223-452716592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8284B-2D5A-8B4C-9906-A23D820B4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70CA-B061-284F-8267-2E9C25D5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AD765-2F80-A84A-B937-E46F1230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CF04C-1572-3A46-8787-0D528E5F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0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C64-20FF-7842-B4E5-DA3131611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E339-B7BB-2242-BF8A-FF24E8C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26AB9-01CF-FB4B-BC22-75B1B625C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00B42-F7C0-6D43-9609-83E4C93DC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F0EFF-F4C3-3A44-84B0-0AEFB801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59AE6-7A96-2340-893E-508ADF52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F2D24-5851-F942-8E22-C503F16B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0E24D-EC6D-494C-B29F-870CD16E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2812-CF4C-A946-A6C5-FBF1ABA4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5B51D-5E36-D841-8A18-27DBAF28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4BC82-93BF-AC4C-BE58-25E5D77A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6414C-8829-C04D-9345-BD5086FC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30F62-BD9F-5942-A15C-A10CDD20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52502-235D-FD48-AFD8-8B89BB9A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936A4-585C-3440-B6E4-3A40A221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0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5306-30B0-034B-88AD-18BB0F59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48DA-E7CB-3048-9D8F-883F0B129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5F38E-39BF-174F-83F8-E69957D5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D2A6A-B251-B44D-93CD-F91AB9B7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48151-1916-314C-B3A6-EE4F666E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F6580-37A3-F54C-AC51-B8C1E5B2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7A22-D255-E840-A85D-4E954167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84AAE-E261-DE4D-A959-F57216CC1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11EEE-2497-FD44-A629-0DCEC8E1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5BC24-B954-A042-BA48-1BAB4066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88EE6-D0CE-1A48-BEAC-A930D314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94DB1-4E2F-2F44-857B-0723BB70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5699F-66D9-C24A-BF03-79A0D706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659FE-067B-DC46-86FF-0A62C5AE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D5BE-5DFB-864E-A0F8-AC28A6A1D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4DC74-F985-B04D-A9DB-9EB011C5C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A99FC-4C6A-764C-9DCA-D4491B017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0B4E345-B905-D540-BF85-F1C861916363}"/>
              </a:ext>
            </a:extLst>
          </p:cNvPr>
          <p:cNvSpPr txBox="1"/>
          <p:nvPr/>
        </p:nvSpPr>
        <p:spPr>
          <a:xfrm>
            <a:off x="600075" y="514350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Supplemental Figure 4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5448E1-17C8-1B4D-9118-C85776AEC4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1617115"/>
              </p:ext>
            </p:extLst>
          </p:nvPr>
        </p:nvGraphicFramePr>
        <p:xfrm>
          <a:off x="2292349" y="1619249"/>
          <a:ext cx="7566026" cy="42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401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Gupta</dc:creator>
  <cp:lastModifiedBy>Rajeev Gupta</cp:lastModifiedBy>
  <cp:revision>23</cp:revision>
  <dcterms:created xsi:type="dcterms:W3CDTF">2021-05-16T12:17:13Z</dcterms:created>
  <dcterms:modified xsi:type="dcterms:W3CDTF">2021-06-03T09:11:20Z</dcterms:modified>
</cp:coreProperties>
</file>