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76"/>
    <p:restoredTop sz="94683"/>
  </p:normalViewPr>
  <p:slideViewPr>
    <p:cSldViewPr snapToGrid="0" snapToObjects="1">
      <p:cViewPr varScale="1">
        <p:scale>
          <a:sx n="102" d="100"/>
          <a:sy n="102" d="100"/>
        </p:scale>
        <p:origin x="70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512C6-20EF-1D46-9CF9-80B1DA6750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782880-0AC0-BC41-824F-3C3EF1FD79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74859F-7CDF-2643-980F-77BBDFF23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1C04-222A-5746-B6EE-CB9A53927F07}" type="datetimeFigureOut">
              <a:rPr lang="en-US" smtClean="0"/>
              <a:t>6/3/21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753C66-32A5-294C-8080-9286248B2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F3818-662F-4441-B2EA-7969F00A6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4111-BDF8-C945-B5E2-EA1B89062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06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CFA63-39A6-7B4A-8AF3-57625E1ED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76DF31-988F-E447-954A-D10512BF37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6527DE-E6F0-0E46-A532-A7BAB63C5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1C04-222A-5746-B6EE-CB9A53927F07}" type="datetimeFigureOut">
              <a:rPr lang="en-US" smtClean="0"/>
              <a:t>6/3/21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56F3A6-663A-7647-BA21-E84ACEFDA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B31B35-F7DD-B14C-A46D-F0C5AF3CB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4111-BDF8-C945-B5E2-EA1B89062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690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E93635-9DDB-784A-8FB2-6D4641933E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C8878D-1886-3A42-9EB0-FC4619B380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589729-6524-7941-B285-1BE43EA9E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1C04-222A-5746-B6EE-CB9A53927F07}" type="datetimeFigureOut">
              <a:rPr lang="en-US" smtClean="0"/>
              <a:t>6/3/21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9E42BD-9FB2-684D-BBBA-95C3845AD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C580EE-F677-C743-9BA0-156EB7833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4111-BDF8-C945-B5E2-EA1B89062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982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413E0-E1EE-0F49-88AF-56C3DA98E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3D2141-AB5B-6848-8D4B-70A031CFB5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F8AA4C-D9D9-B942-8AB7-16D3DADA5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1C04-222A-5746-B6EE-CB9A53927F07}" type="datetimeFigureOut">
              <a:rPr lang="en-US" smtClean="0"/>
              <a:t>6/3/21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DC2E6E-F9A9-1145-AC60-237EC11BB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50393F-49FA-1746-9A68-E8F8051BB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4111-BDF8-C945-B5E2-EA1B89062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158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270E7-916D-AD45-905B-1B8D487A0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EBB7D3-194E-4847-9878-D3B33D4063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B575A4-0608-E245-8519-69333537A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1C04-222A-5746-B6EE-CB9A53927F07}" type="datetimeFigureOut">
              <a:rPr lang="en-US" smtClean="0"/>
              <a:t>6/3/21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E9D5DC-1DE3-744F-9FC4-9A3B5629C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1BD390-B1CE-BA4D-BB7B-D701550BE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4111-BDF8-C945-B5E2-EA1B89062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345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F07E3-3E6C-164B-B9CE-039D3FF67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1C23D-9D20-9747-9223-4527165929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D8284B-2D5A-8B4C-9906-A23D820B4B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BC70CA-B061-284F-8267-2E9C25D5D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1C04-222A-5746-B6EE-CB9A53927F07}" type="datetimeFigureOut">
              <a:rPr lang="en-US" smtClean="0"/>
              <a:t>6/3/21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EAD765-2F80-A84A-B937-E46F12301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6CF04C-1572-3A46-8787-0D528E5F8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4111-BDF8-C945-B5E2-EA1B89062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904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46C64-20FF-7842-B4E5-DA3131611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E4E339-B7BB-2242-BF8A-FF24E8C48E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426AB9-01CF-FB4B-BC22-75B1B625C0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A00B42-F7C0-6D43-9609-83E4C93DC9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5F0EFF-F4C3-3A44-84B0-0AEFB801B0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0859AE6-7A96-2340-893E-508ADF52B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1C04-222A-5746-B6EE-CB9A53927F07}" type="datetimeFigureOut">
              <a:rPr lang="en-US" smtClean="0"/>
              <a:t>6/3/21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3F2D24-5851-F942-8E22-C503F16BB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90E24D-EC6D-494C-B29F-870CD16EC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4111-BDF8-C945-B5E2-EA1B89062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295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D2812-CF4C-A946-A6C5-FBF1ABA41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25B51D-5E36-D841-8A18-27DBAF28D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1C04-222A-5746-B6EE-CB9A53927F07}" type="datetimeFigureOut">
              <a:rPr lang="en-US" smtClean="0"/>
              <a:t>6/3/21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34BC82-93BF-AC4C-BE58-25E5D77AF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B6414C-8829-C04D-9345-BD5086FCD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4111-BDF8-C945-B5E2-EA1B89062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31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2030F62-BD9F-5942-A15C-A10CDD20C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1C04-222A-5746-B6EE-CB9A53927F07}" type="datetimeFigureOut">
              <a:rPr lang="en-US" smtClean="0"/>
              <a:t>6/3/21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B52502-235D-FD48-AFD8-8B89BB9A6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9936A4-585C-3440-B6E4-3A40A2216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4111-BDF8-C945-B5E2-EA1B89062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402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95306-30B0-034B-88AD-18BB0F59E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C548DA-E7CB-3048-9D8F-883F0B1290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65F38E-39BF-174F-83F8-E69957D5F3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7D2A6A-B251-B44D-93CD-F91AB9B7A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1C04-222A-5746-B6EE-CB9A53927F07}" type="datetimeFigureOut">
              <a:rPr lang="en-US" smtClean="0"/>
              <a:t>6/3/21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048151-1916-314C-B3A6-EE4F666EF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6F6580-37A3-F54C-AC51-B8C1E5B21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4111-BDF8-C945-B5E2-EA1B89062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451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97A22-D255-E840-A85D-4E9541679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7384AAE-E261-DE4D-A959-F57216CC12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B11EEE-2497-FD44-A629-0DCEC8E130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15BC24-B954-A042-BA48-1BAB40666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1C04-222A-5746-B6EE-CB9A53927F07}" type="datetimeFigureOut">
              <a:rPr lang="en-US" smtClean="0"/>
              <a:t>6/3/21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688EE6-D0CE-1A48-BEAC-A930D3149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C94DB1-4E2F-2F44-857B-0723BB704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4111-BDF8-C945-B5E2-EA1B89062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609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F5699F-66D9-C24A-BF03-79A0D706D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F659FE-067B-DC46-86FF-0A62C5AEC4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7AD5BE-5DFB-864E-A0F8-AC28A6A1D4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A1C04-222A-5746-B6EE-CB9A53927F07}" type="datetimeFigureOut">
              <a:rPr lang="en-US" smtClean="0"/>
              <a:t>6/3/21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34DC74-F985-B04D-A9DB-9EB011C5CE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3A99FC-4C6A-764C-9DCA-D4491B017F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C4111-BDF8-C945-B5E2-EA1B89062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7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20B4E345-B905-D540-BF85-F1C861916363}"/>
              </a:ext>
            </a:extLst>
          </p:cNvPr>
          <p:cNvSpPr txBox="1"/>
          <p:nvPr/>
        </p:nvSpPr>
        <p:spPr>
          <a:xfrm>
            <a:off x="600075" y="514350"/>
            <a:ext cx="2505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Supplemental Figure 3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815B814-B39F-044D-B96F-5E35BD4A9D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6085792"/>
              </p:ext>
            </p:extLst>
          </p:nvPr>
        </p:nvGraphicFramePr>
        <p:xfrm>
          <a:off x="1923514" y="1219728"/>
          <a:ext cx="8911500" cy="44816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748694">
                  <a:extLst>
                    <a:ext uri="{9D8B030D-6E8A-4147-A177-3AD203B41FA5}">
                      <a16:colId xmlns:a16="http://schemas.microsoft.com/office/drawing/2014/main" val="3049483551"/>
                    </a:ext>
                  </a:extLst>
                </a:gridCol>
                <a:gridCol w="2931091">
                  <a:extLst>
                    <a:ext uri="{9D8B030D-6E8A-4147-A177-3AD203B41FA5}">
                      <a16:colId xmlns:a16="http://schemas.microsoft.com/office/drawing/2014/main" val="1522441594"/>
                    </a:ext>
                  </a:extLst>
                </a:gridCol>
                <a:gridCol w="3231715">
                  <a:extLst>
                    <a:ext uri="{9D8B030D-6E8A-4147-A177-3AD203B41FA5}">
                      <a16:colId xmlns:a16="http://schemas.microsoft.com/office/drawing/2014/main" val="28326319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Symptoms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HRA group (n=25)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Untreated group (n=24)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39443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fatigue </a:t>
                      </a:r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n=16, 64%</a:t>
                      </a:r>
                      <a:r>
                        <a:rPr lang="en-GB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n=15, 63%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81637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constitutional upset </a:t>
                      </a:r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n=10, 40%</a:t>
                      </a:r>
                      <a:r>
                        <a:rPr lang="en-GB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n=14, 58%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61891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breathlessness</a:t>
                      </a:r>
                      <a:r>
                        <a:rPr lang="en-GB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n=5, 20%</a:t>
                      </a:r>
                      <a:r>
                        <a:rPr lang="en-GB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n=8, 33%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7085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post-exertional malaise </a:t>
                      </a:r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n=12, 48%</a:t>
                      </a:r>
                      <a:r>
                        <a:rPr lang="en-GB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n=14, 58%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55461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chest pain </a:t>
                      </a:r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n=10, 40%</a:t>
                      </a:r>
                      <a:r>
                        <a:rPr lang="en-GB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n=5, 20%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73942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neurological</a:t>
                      </a:r>
                      <a:r>
                        <a:rPr lang="en-GB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symptoms</a:t>
                      </a:r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n=13, 52%</a:t>
                      </a:r>
                      <a:r>
                        <a:rPr lang="en-GB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n=14, 58%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9360846"/>
                  </a:ext>
                </a:extLst>
              </a:tr>
              <a:tr h="376980">
                <a:tc>
                  <a:txBody>
                    <a:bodyPr/>
                    <a:lstStyle/>
                    <a:p>
                      <a:pPr algn="ctr"/>
                      <a:r>
                        <a:rPr lang="en-GB" sz="16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neuropsychiatric</a:t>
                      </a:r>
                      <a:r>
                        <a:rPr lang="en-GB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symptoms</a:t>
                      </a:r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n=7, 28%</a:t>
                      </a:r>
                      <a:r>
                        <a:rPr lang="en-GB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n=9, 38%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546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dysautonomia</a:t>
                      </a:r>
                      <a:r>
                        <a:rPr lang="en-GB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n=4, 16%</a:t>
                      </a:r>
                      <a:r>
                        <a:rPr lang="en-GB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n=4, 17%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1277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gastrointestinal</a:t>
                      </a:r>
                      <a:r>
                        <a:rPr lang="en-GB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symptoms</a:t>
                      </a:r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n=8, 32%</a:t>
                      </a:r>
                      <a:r>
                        <a:rPr lang="en-GB" sz="1600" dirty="0">
                          <a:effectLst/>
                        </a:rPr>
                        <a:t> </a:t>
                      </a:r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n=5, 21%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29022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dermatological</a:t>
                      </a:r>
                      <a:r>
                        <a:rPr lang="en-GB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n=9, 36%</a:t>
                      </a:r>
                      <a:r>
                        <a:rPr lang="en-GB" sz="1600" dirty="0">
                          <a:effectLst/>
                        </a:rPr>
                        <a:t> </a:t>
                      </a:r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n=7, 29%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95626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 symptoms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n=10, 40%</a:t>
                      </a:r>
                      <a:r>
                        <a:rPr lang="en-GB" sz="1600" dirty="0">
                          <a:effectLst/>
                        </a:rPr>
                        <a:t> </a:t>
                      </a:r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n=8, 33%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65478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17287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1534</TotalTime>
  <Words>168</Words>
  <Application>Microsoft Macintosh PowerPoint</Application>
  <PresentationFormat>Widescreen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Gupta</dc:creator>
  <cp:lastModifiedBy>Rajeev Gupta</cp:lastModifiedBy>
  <cp:revision>23</cp:revision>
  <dcterms:created xsi:type="dcterms:W3CDTF">2021-05-16T12:17:13Z</dcterms:created>
  <dcterms:modified xsi:type="dcterms:W3CDTF">2021-06-03T09:10:37Z</dcterms:modified>
</cp:coreProperties>
</file>